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46" r:id="rId5"/>
    <p:sldId id="380" r:id="rId6"/>
    <p:sldId id="267" r:id="rId7"/>
    <p:sldId id="371" r:id="rId8"/>
    <p:sldId id="268" r:id="rId9"/>
    <p:sldId id="377" r:id="rId10"/>
    <p:sldId id="398" r:id="rId11"/>
    <p:sldId id="393" r:id="rId12"/>
    <p:sldId id="396" r:id="rId13"/>
    <p:sldId id="402" r:id="rId14"/>
    <p:sldId id="401" r:id="rId15"/>
    <p:sldId id="403" r:id="rId16"/>
    <p:sldId id="397" r:id="rId17"/>
    <p:sldId id="394" r:id="rId18"/>
    <p:sldId id="399" r:id="rId19"/>
    <p:sldId id="400" r:id="rId20"/>
    <p:sldId id="3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61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FF9900"/>
    <a:srgbClr val="0000FF"/>
    <a:srgbClr val="9933FF"/>
    <a:srgbClr val="007600"/>
    <a:srgbClr val="B4DA82"/>
    <a:srgbClr val="FFDE53"/>
    <a:srgbClr val="33CC33"/>
    <a:srgbClr val="CC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5" autoAdjust="0"/>
    <p:restoredTop sz="94096" autoAdjust="0"/>
  </p:normalViewPr>
  <p:slideViewPr>
    <p:cSldViewPr snapToGrid="0">
      <p:cViewPr varScale="1">
        <p:scale>
          <a:sx n="99" d="100"/>
          <a:sy n="99" d="100"/>
        </p:scale>
        <p:origin x="552" y="78"/>
      </p:cViewPr>
      <p:guideLst>
        <p:guide orient="horz" pos="4261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335216572505"/>
          <c:y val="8.1312006378492271E-2"/>
          <c:w val="0.8738592278719397"/>
          <c:h val="0.8186784004940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B21DA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</c:v>
                </c:pt>
                <c:pt idx="1">
                  <c:v>2015**</c:v>
                </c:pt>
                <c:pt idx="2">
                  <c:v>2016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 formatCode="General">
                  <c:v>92817614.689999998</c:v>
                </c:pt>
                <c:pt idx="1">
                  <c:v>90920724.670000002</c:v>
                </c:pt>
                <c:pt idx="2">
                  <c:v>86329659.289999992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306160"/>
        <c:axId val="487306944"/>
      </c:barChart>
      <c:catAx>
        <c:axId val="48730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487306944"/>
        <c:crossesAt val="0"/>
        <c:auto val="1"/>
        <c:lblAlgn val="ctr"/>
        <c:lblOffset val="100"/>
        <c:noMultiLvlLbl val="0"/>
      </c:catAx>
      <c:valAx>
        <c:axId val="487306944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73061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92909841718310193"/>
              </c:manualLayout>
            </c:layout>
            <c:txPr>
              <a:bodyPr rot="0" vert="horz"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61323504840736E-2"/>
          <c:y val="6.6977554957948132E-2"/>
          <c:w val="0.42135147653971472"/>
          <c:h val="0.77233981680471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33422246</c:v>
                </c:pt>
                <c:pt idx="1">
                  <c:v>32766625</c:v>
                </c:pt>
                <c:pt idx="2">
                  <c:v>31396077</c:v>
                </c:pt>
                <c:pt idx="3">
                  <c:v>30162911</c:v>
                </c:pt>
                <c:pt idx="4">
                  <c:v>29733498</c:v>
                </c:pt>
                <c:pt idx="5">
                  <c:v>28493078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87311256"/>
        <c:axId val="487308512"/>
      </c:barChart>
      <c:catAx>
        <c:axId val="48731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87308512"/>
        <c:crossesAt val="0"/>
        <c:auto val="1"/>
        <c:lblAlgn val="ctr"/>
        <c:lblOffset val="100"/>
        <c:noMultiLvlLbl val="0"/>
      </c:catAx>
      <c:valAx>
        <c:axId val="48730851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73112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3932794585819258E-3"/>
                <c:y val="0.88275986702383957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99858757062151E-2"/>
          <c:y val="6.4944094510762912E-2"/>
          <c:w val="0.85267561205273079"/>
          <c:h val="0.81581155456109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439838099.32999998</c:v>
                </c:pt>
                <c:pt idx="1">
                  <c:v>427174715.97000003</c:v>
                </c:pt>
                <c:pt idx="2">
                  <c:v>404933368.89999998</c:v>
                </c:pt>
                <c:pt idx="3">
                  <c:v>391345421.36000001</c:v>
                </c:pt>
                <c:pt idx="4">
                  <c:v>401892755.29000002</c:v>
                </c:pt>
                <c:pt idx="5">
                  <c:v>395922590.92000002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87310472"/>
        <c:axId val="470290032"/>
      </c:barChart>
      <c:catAx>
        <c:axId val="48731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70290032"/>
        <c:crossesAt val="0"/>
        <c:auto val="1"/>
        <c:lblAlgn val="ctr"/>
        <c:lblOffset val="100"/>
        <c:noMultiLvlLbl val="0"/>
      </c:catAx>
      <c:valAx>
        <c:axId val="47029003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73104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48210922787194E-2"/>
                <c:y val="0.92623152689899324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61323504840736E-2"/>
          <c:y val="6.6977554957948132E-2"/>
          <c:w val="0.41988705005352073"/>
          <c:h val="0.772339816804713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Italiana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368.53839804781524</c:v>
                </c:pt>
                <c:pt idx="1">
                  <c:v>356.3003208295026</c:v>
                </c:pt>
                <c:pt idx="2">
                  <c:v>361.47614875578245</c:v>
                </c:pt>
                <c:pt idx="3">
                  <c:v>366.30950507396318</c:v>
                </c:pt>
                <c:pt idx="4">
                  <c:v>385.08933594022471</c:v>
                </c:pt>
                <c:pt idx="5">
                  <c:v>405.86039879580579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Fiction straniera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631.46160195218476</c:v>
                </c:pt>
                <c:pt idx="1">
                  <c:v>643.69967917049746</c:v>
                </c:pt>
                <c:pt idx="2">
                  <c:v>638.52385124421755</c:v>
                </c:pt>
                <c:pt idx="3">
                  <c:v>633.69049492603676</c:v>
                </c:pt>
                <c:pt idx="4">
                  <c:v>614.91066405977529</c:v>
                </c:pt>
                <c:pt idx="5">
                  <c:v>594.13960120419415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90470928"/>
        <c:axId val="490467792"/>
      </c:barChart>
      <c:catAx>
        <c:axId val="4904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90467792"/>
        <c:crossesAt val="0"/>
        <c:auto val="1"/>
        <c:lblAlgn val="ctr"/>
        <c:lblOffset val="100"/>
        <c:noMultiLvlLbl val="0"/>
      </c:catAx>
      <c:valAx>
        <c:axId val="490467792"/>
        <c:scaling>
          <c:orientation val="minMax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047092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92909841718310193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0.34938425478622431"/>
          <c:y val="0.92844793967008366"/>
          <c:w val="0.3505840467223541"/>
          <c:h val="5.254228157266267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9628060263653"/>
          <c:y val="7.0677875078980573E-2"/>
          <c:w val="0.861644538606403"/>
          <c:h val="0.812944664276989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364.27367432258228</c:v>
                </c:pt>
                <c:pt idx="1">
                  <c:v>351.77536015627209</c:v>
                </c:pt>
                <c:pt idx="2">
                  <c:v>361.77803313161331</c:v>
                </c:pt>
                <c:pt idx="3">
                  <c:v>365.502674856694</c:v>
                </c:pt>
                <c:pt idx="4">
                  <c:v>387.99255634126115</c:v>
                </c:pt>
                <c:pt idx="5">
                  <c:v>410.29138211722631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635.72632567741766</c:v>
                </c:pt>
                <c:pt idx="1">
                  <c:v>648.22463984372791</c:v>
                </c:pt>
                <c:pt idx="2">
                  <c:v>638.22196686838674</c:v>
                </c:pt>
                <c:pt idx="3">
                  <c:v>634.49732514330594</c:v>
                </c:pt>
                <c:pt idx="4">
                  <c:v>612.00744365873891</c:v>
                </c:pt>
                <c:pt idx="5">
                  <c:v>589.70861788277375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90468184"/>
        <c:axId val="490468576"/>
      </c:barChart>
      <c:catAx>
        <c:axId val="49046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0468576"/>
        <c:crossesAt val="0"/>
        <c:auto val="1"/>
        <c:lblAlgn val="ctr"/>
        <c:lblOffset val="100"/>
        <c:noMultiLvlLbl val="0"/>
      </c:catAx>
      <c:valAx>
        <c:axId val="490468576"/>
        <c:scaling>
          <c:orientation val="minMax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04681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4948210922787194E-2"/>
                <c:y val="0.92623152689899324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45041809304688E-2"/>
          <c:y val="3.7596441708043001E-2"/>
          <c:w val="0.39671479149027639"/>
          <c:h val="0.78100884254474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Italiana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2015**</c:v>
                </c:pt>
                <c:pt idx="4">
                  <c:v>2016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-1.9227372999999999E-2</c:v>
                </c:pt>
                <c:pt idx="1">
                  <c:v>-9.943838E-3</c:v>
                </c:pt>
                <c:pt idx="2">
                  <c:v>-9.5544419999999998E-3</c:v>
                </c:pt>
                <c:pt idx="3">
                  <c:v>1.3297522900000001E-2</c:v>
                </c:pt>
                <c:pt idx="4">
                  <c:v>3.839407E-3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Fiction Straniera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2015**</c:v>
                </c:pt>
                <c:pt idx="4">
                  <c:v>2016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-3.88933E-4</c:v>
                </c:pt>
                <c:pt idx="1">
                  <c:v>-3.1883723000000003E-2</c:v>
                </c:pt>
                <c:pt idx="2">
                  <c:v>-2.9723268000000001E-2</c:v>
                </c:pt>
                <c:pt idx="3">
                  <c:v>-2.753398E-2</c:v>
                </c:pt>
                <c:pt idx="4">
                  <c:v>-4.5557337000000003E-2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95334352"/>
        <c:axId val="495335136"/>
      </c:barChart>
      <c:catAx>
        <c:axId val="49533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495335136"/>
        <c:crosses val="autoZero"/>
        <c:auto val="1"/>
        <c:lblAlgn val="ctr"/>
        <c:lblOffset val="100"/>
        <c:noMultiLvlLbl val="0"/>
      </c:catAx>
      <c:valAx>
        <c:axId val="495335136"/>
        <c:scaling>
          <c:orientation val="minMax"/>
          <c:max val="2.5000000000000005E-2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49533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184033161779064"/>
          <c:w val="1"/>
          <c:h val="9.242052900694378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57789316240423E-2"/>
          <c:y val="3.7596495763835149E-2"/>
          <c:w val="0.81817753329124943"/>
          <c:h val="0.78100884254474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Italiana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2015**</c:v>
                </c:pt>
                <c:pt idx="4">
                  <c:v>2016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-2.2626282000000001E-2</c:v>
                </c:pt>
                <c:pt idx="1">
                  <c:v>-8.8337199999999998E-3</c:v>
                </c:pt>
                <c:pt idx="2">
                  <c:v>-8.5401690000000002E-3</c:v>
                </c:pt>
                <c:pt idx="3">
                  <c:v>3.2946850799999997E-2</c:v>
                </c:pt>
                <c:pt idx="4">
                  <c:v>1.6203898800000002E-2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Fiction Straniera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2015**</c:v>
                </c:pt>
                <c:pt idx="4">
                  <c:v>2016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-6.1647280000000004E-3</c:v>
                </c:pt>
                <c:pt idx="1">
                  <c:v>-4.3232439999999997E-2</c:v>
                </c:pt>
                <c:pt idx="2">
                  <c:v>-2.5015839000000002E-2</c:v>
                </c:pt>
                <c:pt idx="3">
                  <c:v>-5.9953819999999996E-3</c:v>
                </c:pt>
                <c:pt idx="4">
                  <c:v>-3.1059017000000001E-2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73447672"/>
        <c:axId val="468043872"/>
      </c:barChart>
      <c:catAx>
        <c:axId val="47344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468043872"/>
        <c:crosses val="autoZero"/>
        <c:auto val="1"/>
        <c:lblAlgn val="ctr"/>
        <c:lblOffset val="100"/>
        <c:noMultiLvlLbl val="0"/>
      </c:catAx>
      <c:valAx>
        <c:axId val="468043872"/>
        <c:scaling>
          <c:orientation val="minMax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47344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61323504840736E-2"/>
          <c:y val="6.6977554957948132E-2"/>
          <c:w val="0.42281590302590871"/>
          <c:h val="0.77233981680471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12317381</c:v>
                </c:pt>
                <c:pt idx="1">
                  <c:v>11674759</c:v>
                </c:pt>
                <c:pt idx="2">
                  <c:v>11348933</c:v>
                </c:pt>
                <c:pt idx="3">
                  <c:v>11048961</c:v>
                </c:pt>
                <c:pt idx="4">
                  <c:v>11450053</c:v>
                </c:pt>
                <c:pt idx="5">
                  <c:v>11564212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84079320"/>
        <c:axId val="484087552"/>
      </c:barChart>
      <c:catAx>
        <c:axId val="48407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84087552"/>
        <c:crossesAt val="0"/>
        <c:auto val="1"/>
        <c:lblAlgn val="ctr"/>
        <c:lblOffset val="100"/>
        <c:noMultiLvlLbl val="0"/>
      </c:catAx>
      <c:valAx>
        <c:axId val="48408755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40793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3932794585819258E-3"/>
                <c:y val="0.88275986702383957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8592278719397"/>
          <c:y val="7.0677875078980573E-2"/>
          <c:w val="0.85865489642184567"/>
          <c:h val="0.81581155456109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160221440.55000001</c:v>
                </c:pt>
                <c:pt idx="1">
                  <c:v>150269539.56</c:v>
                </c:pt>
                <c:pt idx="2">
                  <c:v>146495997.75</c:v>
                </c:pt>
                <c:pt idx="3">
                  <c:v>143037798.30000001</c:v>
                </c:pt>
                <c:pt idx="4">
                  <c:v>155931397.5</c:v>
                </c:pt>
                <c:pt idx="5">
                  <c:v>162443627.03999999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84079712"/>
        <c:axId val="484097352"/>
      </c:barChart>
      <c:catAx>
        <c:axId val="4840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4097352"/>
        <c:crossesAt val="0"/>
        <c:auto val="1"/>
        <c:lblAlgn val="ctr"/>
        <c:lblOffset val="100"/>
        <c:noMultiLvlLbl val="0"/>
      </c:catAx>
      <c:valAx>
        <c:axId val="48409735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84079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48210922787194E-2"/>
                <c:y val="0.92623152689899324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8276544438723E-2"/>
          <c:y val="3.0991621193841523E-2"/>
          <c:w val="0.86836150560186753"/>
          <c:h val="0.8302168724316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N° referenze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36296</c:v>
                </c:pt>
                <c:pt idx="1">
                  <c:v>37425</c:v>
                </c:pt>
                <c:pt idx="2">
                  <c:v>40268</c:v>
                </c:pt>
                <c:pt idx="3">
                  <c:v>42247</c:v>
                </c:pt>
                <c:pt idx="4">
                  <c:v>43984</c:v>
                </c:pt>
                <c:pt idx="5">
                  <c:v>46365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470321392"/>
        <c:axId val="4703217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N° medio copie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339</c:v>
                </c:pt>
                <c:pt idx="1">
                  <c:v>312</c:v>
                </c:pt>
                <c:pt idx="2">
                  <c:v>282</c:v>
                </c:pt>
                <c:pt idx="3">
                  <c:v>262</c:v>
                </c:pt>
                <c:pt idx="4">
                  <c:v>260</c:v>
                </c:pt>
                <c:pt idx="5">
                  <c:v>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323352"/>
        <c:axId val="470322176"/>
      </c:lineChart>
      <c:catAx>
        <c:axId val="47032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321784"/>
        <c:crosses val="autoZero"/>
        <c:auto val="1"/>
        <c:lblAlgn val="ctr"/>
        <c:lblOffset val="100"/>
        <c:noMultiLvlLbl val="0"/>
      </c:catAx>
      <c:valAx>
        <c:axId val="470321784"/>
        <c:scaling>
          <c:orientation val="minMax"/>
          <c:max val="6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321392"/>
        <c:crosses val="autoZero"/>
        <c:crossBetween val="between"/>
        <c:majorUnit val="4000"/>
      </c:valAx>
      <c:valAx>
        <c:axId val="470322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323352"/>
        <c:crosses val="max"/>
        <c:crossBetween val="between"/>
      </c:valAx>
      <c:catAx>
        <c:axId val="470323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0322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37805283259941E-2"/>
          <c:y val="8.6123696979177045E-2"/>
          <c:w val="0.9155501969471499"/>
          <c:h val="0.75280799700956302"/>
        </c:manualLayout>
      </c:layout>
      <c:bubbleChart>
        <c:varyColors val="0"/>
        <c:ser>
          <c:idx val="1"/>
          <c:order val="0"/>
          <c:spPr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8045881123366581"/>
                  <c:y val="-5.0505490460010898E-2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426089458611466"/>
                  <c:y val="-1.2025116776193072E-2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Sheet2!$B$2:$G$2</c:f>
              <c:numCache>
                <c:formatCode>0.00</c:formatCode>
                <c:ptCount val="6"/>
                <c:pt idx="0">
                  <c:v>36296</c:v>
                </c:pt>
                <c:pt idx="1">
                  <c:v>37425</c:v>
                </c:pt>
                <c:pt idx="2">
                  <c:v>40268</c:v>
                </c:pt>
                <c:pt idx="3" formatCode="General">
                  <c:v>42247</c:v>
                </c:pt>
                <c:pt idx="4" formatCode="General">
                  <c:v>43984</c:v>
                </c:pt>
                <c:pt idx="5" formatCode="General">
                  <c:v>46365</c:v>
                </c:pt>
              </c:numCache>
            </c:numRef>
          </c:xVal>
          <c:yVal>
            <c:numRef>
              <c:f>Sheet2!$B$3:$G$3</c:f>
              <c:numCache>
                <c:formatCode>0.00</c:formatCode>
                <c:ptCount val="6"/>
                <c:pt idx="0">
                  <c:v>339</c:v>
                </c:pt>
                <c:pt idx="1">
                  <c:v>312</c:v>
                </c:pt>
                <c:pt idx="2">
                  <c:v>282</c:v>
                </c:pt>
                <c:pt idx="3" formatCode="General">
                  <c:v>262</c:v>
                </c:pt>
                <c:pt idx="4" formatCode="General">
                  <c:v>260</c:v>
                </c:pt>
                <c:pt idx="5" formatCode="General">
                  <c:v>249</c:v>
                </c:pt>
              </c:numCache>
            </c:numRef>
          </c:yVal>
          <c:bubbleSize>
            <c:numRef>
              <c:f>Sheet2!$B$4:$G$4</c:f>
              <c:numCache>
                <c:formatCode>0.00</c:formatCode>
                <c:ptCount val="6"/>
                <c:pt idx="0">
                  <c:v>12317.380999999999</c:v>
                </c:pt>
                <c:pt idx="1">
                  <c:v>11674.759</c:v>
                </c:pt>
                <c:pt idx="2">
                  <c:v>11348.933000000001</c:v>
                </c:pt>
                <c:pt idx="3" formatCode="General">
                  <c:v>11048.960999999999</c:v>
                </c:pt>
                <c:pt idx="4" formatCode="General">
                  <c:v>11450.053</c:v>
                </c:pt>
                <c:pt idx="5" formatCode="General">
                  <c:v>11564.212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0"/>
        <c:showNegBubbles val="0"/>
        <c:axId val="495335920"/>
        <c:axId val="495336312"/>
      </c:bubbleChart>
      <c:valAx>
        <c:axId val="495335920"/>
        <c:scaling>
          <c:orientation val="minMax"/>
          <c:max val="48000"/>
          <c:min val="34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N°</a:t>
                </a:r>
                <a:r>
                  <a:rPr lang="it-IT" baseline="0" dirty="0" smtClean="0"/>
                  <a:t> referenze </a:t>
                </a:r>
                <a:r>
                  <a:rPr lang="it-IT" sz="1050" baseline="0" dirty="0" smtClean="0"/>
                  <a:t>‘k</a:t>
                </a:r>
                <a:endParaRPr lang="it-IT" sz="1050" dirty="0"/>
              </a:p>
            </c:rich>
          </c:tx>
          <c:layout>
            <c:manualLayout>
              <c:xMode val="edge"/>
              <c:yMode val="edge"/>
              <c:x val="0.86287815922536193"/>
              <c:y val="0.91632488191714068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 w="25400" cmpd="sng">
            <a:solidFill>
              <a:srgbClr val="000000"/>
            </a:solidFill>
          </a:ln>
        </c:spPr>
        <c:txPr>
          <a:bodyPr/>
          <a:lstStyle/>
          <a:p>
            <a:pPr>
              <a:defRPr sz="1200" cap="all" baseline="0">
                <a:solidFill>
                  <a:schemeClr val="tx2"/>
                </a:solidFill>
              </a:defRPr>
            </a:pPr>
            <a:endParaRPr lang="it-IT"/>
          </a:p>
        </c:txPr>
        <c:crossAx val="495336312"/>
        <c:crossesAt val="0"/>
        <c:crossBetween val="midCat"/>
        <c:majorUnit val="1000"/>
        <c:dispUnits>
          <c:builtInUnit val="thousands"/>
        </c:dispUnits>
      </c:valAx>
      <c:valAx>
        <c:axId val="495336312"/>
        <c:scaling>
          <c:orientation val="minMax"/>
          <c:max val="400"/>
          <c:min val="200"/>
        </c:scaling>
        <c:delete val="0"/>
        <c:axPos val="l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 smtClean="0"/>
                  <a:t>N° medio copie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5.8417807562667298E-4"/>
              <c:y val="0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it-IT"/>
          </a:p>
        </c:txPr>
        <c:crossAx val="495335920"/>
        <c:crosses val="autoZero"/>
        <c:crossBetween val="midCat"/>
        <c:majorUnit val="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aseline="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1699623352165"/>
          <c:y val="7.6411627791809072E-2"/>
          <c:w val="0.86762382297551799"/>
          <c:h val="0.8186784004940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B21DA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</c:v>
                </c:pt>
                <c:pt idx="1">
                  <c:v>2015**</c:v>
                </c:pt>
                <c:pt idx="2">
                  <c:v>2016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1196872235.3427978</c:v>
                </c:pt>
                <c:pt idx="1">
                  <c:v>1207047940.7730284</c:v>
                </c:pt>
                <c:pt idx="2">
                  <c:v>1185631861.167676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308904"/>
        <c:axId val="487307728"/>
      </c:barChart>
      <c:catAx>
        <c:axId val="48730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487307728"/>
        <c:crossesAt val="0"/>
        <c:auto val="1"/>
        <c:lblAlgn val="ctr"/>
        <c:lblOffset val="100"/>
        <c:noMultiLvlLbl val="0"/>
      </c:catAx>
      <c:valAx>
        <c:axId val="487307728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8730890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92623152689899324"/>
              </c:manualLayout>
            </c:layout>
            <c:txPr>
              <a:bodyPr rot="0" vert="horz"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61323504840736E-2"/>
          <c:y val="6.6977554957948132E-2"/>
          <c:w val="0.42281590302590871"/>
          <c:h val="0.75021481359174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e Letteratura Generale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6887026</c:v>
                </c:pt>
                <c:pt idx="1">
                  <c:v>6493992</c:v>
                </c:pt>
                <c:pt idx="2">
                  <c:v>6138282</c:v>
                </c:pt>
                <c:pt idx="3">
                  <c:v>5832919</c:v>
                </c:pt>
                <c:pt idx="4">
                  <c:v>6481555</c:v>
                </c:pt>
                <c:pt idx="5">
                  <c:v>6248534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Antologie di racconti e opere di fiction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879502</c:v>
                </c:pt>
                <c:pt idx="1">
                  <c:v>843338</c:v>
                </c:pt>
                <c:pt idx="2">
                  <c:v>648616</c:v>
                </c:pt>
                <c:pt idx="3">
                  <c:v>559601</c:v>
                </c:pt>
                <c:pt idx="4">
                  <c:v>751978</c:v>
                </c:pt>
                <c:pt idx="5">
                  <c:v>616134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Poesie: Testi e raccolte </c:v>
                </c:pt>
              </c:strCache>
            </c:strRef>
          </c:tx>
          <c:spPr>
            <a:solidFill>
              <a:srgbClr val="21993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360921</c:v>
                </c:pt>
                <c:pt idx="1">
                  <c:v>310550</c:v>
                </c:pt>
                <c:pt idx="2">
                  <c:v>288881</c:v>
                </c:pt>
                <c:pt idx="3">
                  <c:v>322967</c:v>
                </c:pt>
                <c:pt idx="4">
                  <c:v>310856</c:v>
                </c:pt>
                <c:pt idx="5">
                  <c:v>327208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Teatro: Testi e Screenplay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303218</c:v>
                </c:pt>
                <c:pt idx="1">
                  <c:v>267333</c:v>
                </c:pt>
                <c:pt idx="2">
                  <c:v>229886</c:v>
                </c:pt>
                <c:pt idx="3">
                  <c:v>218572</c:v>
                </c:pt>
                <c:pt idx="4">
                  <c:v>209592</c:v>
                </c:pt>
                <c:pt idx="5">
                  <c:v>196319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Fiction generale 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196890</c:v>
                </c:pt>
                <c:pt idx="1">
                  <c:v>151519</c:v>
                </c:pt>
                <c:pt idx="2">
                  <c:v>130971</c:v>
                </c:pt>
                <c:pt idx="3">
                  <c:v>123688</c:v>
                </c:pt>
                <c:pt idx="4">
                  <c:v>95015</c:v>
                </c:pt>
                <c:pt idx="5">
                  <c:v>80947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Crime e Thriller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1964743</c:v>
                </c:pt>
                <c:pt idx="1">
                  <c:v>2259103</c:v>
                </c:pt>
                <c:pt idx="2">
                  <c:v>2123355</c:v>
                </c:pt>
                <c:pt idx="3">
                  <c:v>2478972</c:v>
                </c:pt>
                <c:pt idx="4">
                  <c:v>2238014</c:v>
                </c:pt>
                <c:pt idx="5">
                  <c:v>2602477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Science Fiction e Fantasy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218670</c:v>
                </c:pt>
                <c:pt idx="1">
                  <c:v>155464</c:v>
                </c:pt>
                <c:pt idx="2">
                  <c:v>126234</c:v>
                </c:pt>
                <c:pt idx="3">
                  <c:v>132137</c:v>
                </c:pt>
                <c:pt idx="4">
                  <c:v>110340</c:v>
                </c:pt>
                <c:pt idx="5">
                  <c:v>106974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Fiction su Storia e Mitologia 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690279</c:v>
                </c:pt>
                <c:pt idx="1">
                  <c:v>491633</c:v>
                </c:pt>
                <c:pt idx="2">
                  <c:v>605391</c:v>
                </c:pt>
                <c:pt idx="3">
                  <c:v>464937</c:v>
                </c:pt>
                <c:pt idx="4">
                  <c:v>380977</c:v>
                </c:pt>
                <c:pt idx="5">
                  <c:v>500977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Horror e storie di fantasmi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76342</c:v>
                </c:pt>
                <c:pt idx="1">
                  <c:v>47045</c:v>
                </c:pt>
                <c:pt idx="2">
                  <c:v>37300</c:v>
                </c:pt>
                <c:pt idx="3">
                  <c:v>27204</c:v>
                </c:pt>
                <c:pt idx="4">
                  <c:v>21969</c:v>
                </c:pt>
                <c:pt idx="5">
                  <c:v>15572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Romanzi d'amore 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195893</c:v>
                </c:pt>
                <c:pt idx="1">
                  <c:v>230186</c:v>
                </c:pt>
                <c:pt idx="2">
                  <c:v>215217</c:v>
                </c:pt>
                <c:pt idx="3">
                  <c:v>237246</c:v>
                </c:pt>
                <c:pt idx="4">
                  <c:v>239019</c:v>
                </c:pt>
                <c:pt idx="5">
                  <c:v>315423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Fiction erotica </c:v>
                </c:pt>
              </c:strCache>
            </c:strRef>
          </c:tx>
          <c:spPr>
            <a:solidFill>
              <a:srgbClr val="0076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17093</c:v>
                </c:pt>
                <c:pt idx="1">
                  <c:v>10347</c:v>
                </c:pt>
                <c:pt idx="2">
                  <c:v>136765</c:v>
                </c:pt>
                <c:pt idx="3">
                  <c:v>141195</c:v>
                </c:pt>
                <c:pt idx="4">
                  <c:v>58747</c:v>
                </c:pt>
                <c:pt idx="5">
                  <c:v>41493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Fiction di guerra/Avventura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73559</c:v>
                </c:pt>
                <c:pt idx="1">
                  <c:v>51014</c:v>
                </c:pt>
                <c:pt idx="2">
                  <c:v>63927</c:v>
                </c:pt>
                <c:pt idx="3">
                  <c:v>56713</c:v>
                </c:pt>
                <c:pt idx="4">
                  <c:v>52535</c:v>
                </c:pt>
                <c:pt idx="5">
                  <c:v>30362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Chick lit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Sheet1!$N$2:$N$7</c:f>
              <c:numCache>
                <c:formatCode>General</c:formatCode>
                <c:ptCount val="6"/>
                <c:pt idx="0">
                  <c:v>71506</c:v>
                </c:pt>
                <c:pt idx="1">
                  <c:v>93639</c:v>
                </c:pt>
                <c:pt idx="2">
                  <c:v>170492</c:v>
                </c:pt>
                <c:pt idx="3">
                  <c:v>161151</c:v>
                </c:pt>
                <c:pt idx="4">
                  <c:v>152304</c:v>
                </c:pt>
                <c:pt idx="5">
                  <c:v>103282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Fiction di genere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Sheet1!$O$2:$O$7</c:f>
              <c:numCache>
                <c:formatCode>General</c:formatCode>
                <c:ptCount val="6"/>
                <c:pt idx="0">
                  <c:v>41011</c:v>
                </c:pt>
                <c:pt idx="1">
                  <c:v>29622</c:v>
                </c:pt>
                <c:pt idx="2">
                  <c:v>22948</c:v>
                </c:pt>
                <c:pt idx="3">
                  <c:v>16802</c:v>
                </c:pt>
                <c:pt idx="4">
                  <c:v>12242</c:v>
                </c:pt>
                <c:pt idx="5">
                  <c:v>11829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Storie vere: crimini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Sheet1!$P$2:$P$7</c:f>
              <c:numCache>
                <c:formatCode>General</c:formatCode>
                <c:ptCount val="6"/>
                <c:pt idx="0">
                  <c:v>26771</c:v>
                </c:pt>
                <c:pt idx="1">
                  <c:v>12366</c:v>
                </c:pt>
                <c:pt idx="2">
                  <c:v>4816</c:v>
                </c:pt>
                <c:pt idx="3">
                  <c:v>3780</c:v>
                </c:pt>
                <c:pt idx="4">
                  <c:v>2267</c:v>
                </c:pt>
                <c:pt idx="5">
                  <c:v>1672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Storie vere: guerra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Sheet1!$Q$2:$Q$7</c:f>
              <c:numCache>
                <c:formatCode>General</c:formatCode>
                <c:ptCount val="6"/>
                <c:pt idx="0">
                  <c:v>5166</c:v>
                </c:pt>
                <c:pt idx="1">
                  <c:v>3377</c:v>
                </c:pt>
                <c:pt idx="2">
                  <c:v>3199</c:v>
                </c:pt>
                <c:pt idx="3">
                  <c:v>3126</c:v>
                </c:pt>
                <c:pt idx="4">
                  <c:v>4617</c:v>
                </c:pt>
                <c:pt idx="5">
                  <c:v>5535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Storie vere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Sheet1!$R$2:$R$7</c:f>
              <c:numCache>
                <c:formatCode>General</c:formatCode>
                <c:ptCount val="6"/>
                <c:pt idx="0">
                  <c:v>181927</c:v>
                </c:pt>
                <c:pt idx="1">
                  <c:v>86355</c:v>
                </c:pt>
                <c:pt idx="2">
                  <c:v>260394</c:v>
                </c:pt>
                <c:pt idx="3">
                  <c:v>84320</c:v>
                </c:pt>
                <c:pt idx="4">
                  <c:v>71387</c:v>
                </c:pt>
                <c:pt idx="5">
                  <c:v>68404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Graphic Novel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44264861939751E-3"/>
                  <c:y val="-1.966664647093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288529723879501E-3"/>
                  <c:y val="-1.720831566206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28852972387977E-3"/>
                  <c:y val="-2.212497727979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288529723879501E-3"/>
                  <c:y val="-2.949996970639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44264861939215E-3"/>
                  <c:y val="-2.94999697063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644264861939751E-3"/>
                  <c:y val="-2.704163889752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Sheet1!$S$2:$S$7</c:f>
              <c:numCache>
                <c:formatCode>General</c:formatCode>
                <c:ptCount val="6"/>
                <c:pt idx="0">
                  <c:v>116867</c:v>
                </c:pt>
                <c:pt idx="1">
                  <c:v>127088</c:v>
                </c:pt>
                <c:pt idx="2">
                  <c:v>132413</c:v>
                </c:pt>
                <c:pt idx="3">
                  <c:v>175093</c:v>
                </c:pt>
                <c:pt idx="4">
                  <c:v>249810</c:v>
                </c:pt>
                <c:pt idx="5">
                  <c:v>280153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Altre opere di fiction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Sheet1!$T$2:$T$7</c:f>
              <c:numCache>
                <c:formatCode>General</c:formatCode>
                <c:ptCount val="6"/>
                <c:pt idx="0">
                  <c:v>7099</c:v>
                </c:pt>
                <c:pt idx="1">
                  <c:v>5415</c:v>
                </c:pt>
                <c:pt idx="2">
                  <c:v>4185</c:v>
                </c:pt>
                <c:pt idx="3">
                  <c:v>3208</c:v>
                </c:pt>
                <c:pt idx="4">
                  <c:v>2656</c:v>
                </c:pt>
                <c:pt idx="5">
                  <c:v>3277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Fiction per adulti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Sheet1!$U$2:$U$7</c:f>
              <c:numCache>
                <c:formatCode>General</c:formatCode>
                <c:ptCount val="6"/>
                <c:pt idx="0">
                  <c:v>2898</c:v>
                </c:pt>
                <c:pt idx="1">
                  <c:v>5373</c:v>
                </c:pt>
                <c:pt idx="2">
                  <c:v>5661</c:v>
                </c:pt>
                <c:pt idx="3">
                  <c:v>5330</c:v>
                </c:pt>
                <c:pt idx="4">
                  <c:v>4173</c:v>
                </c:pt>
                <c:pt idx="5">
                  <c:v>7640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68043088"/>
        <c:axId val="468044264"/>
      </c:barChart>
      <c:catAx>
        <c:axId val="46804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68044264"/>
        <c:crossesAt val="0"/>
        <c:auto val="1"/>
        <c:lblAlgn val="ctr"/>
        <c:lblOffset val="100"/>
        <c:noMultiLvlLbl val="0"/>
      </c:catAx>
      <c:valAx>
        <c:axId val="468044264"/>
        <c:scaling>
          <c:orientation val="minMax"/>
          <c:max val="13000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68043088"/>
        <c:crosses val="autoZero"/>
        <c:crossBetween val="between"/>
        <c:majorUnit val="1000000"/>
        <c:dispUnits>
          <c:builtInUnit val="thousands"/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1.1101736475416027E-2"/>
          <c:y val="0.89675707452439524"/>
          <c:w val="0.98889826352458399"/>
          <c:h val="0.10324292547560476"/>
        </c:manualLayout>
      </c:layout>
      <c:overlay val="0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6520715630885"/>
          <c:y val="7.6411627791809072E-2"/>
          <c:w val="0.85267561205273079"/>
          <c:h val="0.79113473191954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e Letteratura Generale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9290324</c:v>
                </c:pt>
                <c:pt idx="1">
                  <c:v>8960241</c:v>
                </c:pt>
                <c:pt idx="2">
                  <c:v>8826100</c:v>
                </c:pt>
                <c:pt idx="3">
                  <c:v>8617718</c:v>
                </c:pt>
                <c:pt idx="4">
                  <c:v>7985794</c:v>
                </c:pt>
                <c:pt idx="5">
                  <c:v>7478991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Antologie di racconti e opere di fiction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703630</c:v>
                </c:pt>
                <c:pt idx="1">
                  <c:v>641412</c:v>
                </c:pt>
                <c:pt idx="2">
                  <c:v>814097</c:v>
                </c:pt>
                <c:pt idx="3">
                  <c:v>670985</c:v>
                </c:pt>
                <c:pt idx="4">
                  <c:v>653337</c:v>
                </c:pt>
                <c:pt idx="5">
                  <c:v>588889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Poesie: Testi e raccolte 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239654</c:v>
                </c:pt>
                <c:pt idx="1">
                  <c:v>264463</c:v>
                </c:pt>
                <c:pt idx="2">
                  <c:v>208267</c:v>
                </c:pt>
                <c:pt idx="3">
                  <c:v>201518</c:v>
                </c:pt>
                <c:pt idx="4">
                  <c:v>193713</c:v>
                </c:pt>
                <c:pt idx="5">
                  <c:v>202665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Teatro: Testi e Screenplay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247520</c:v>
                </c:pt>
                <c:pt idx="1">
                  <c:v>196954</c:v>
                </c:pt>
                <c:pt idx="2">
                  <c:v>210591</c:v>
                </c:pt>
                <c:pt idx="3">
                  <c:v>191229</c:v>
                </c:pt>
                <c:pt idx="4">
                  <c:v>153256</c:v>
                </c:pt>
                <c:pt idx="5">
                  <c:v>154148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Fiction generale 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195578</c:v>
                </c:pt>
                <c:pt idx="1">
                  <c:v>151831</c:v>
                </c:pt>
                <c:pt idx="2">
                  <c:v>128817</c:v>
                </c:pt>
                <c:pt idx="3">
                  <c:v>102666</c:v>
                </c:pt>
                <c:pt idx="4">
                  <c:v>87295</c:v>
                </c:pt>
                <c:pt idx="5">
                  <c:v>77091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Crime e Thriller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4789177</c:v>
                </c:pt>
                <c:pt idx="1">
                  <c:v>4285648</c:v>
                </c:pt>
                <c:pt idx="2">
                  <c:v>4247260</c:v>
                </c:pt>
                <c:pt idx="3">
                  <c:v>3789509</c:v>
                </c:pt>
                <c:pt idx="4">
                  <c:v>3934431</c:v>
                </c:pt>
                <c:pt idx="5">
                  <c:v>3574843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Science Fiction e Fantasy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1216260</c:v>
                </c:pt>
                <c:pt idx="1">
                  <c:v>1480441</c:v>
                </c:pt>
                <c:pt idx="2">
                  <c:v>1511543</c:v>
                </c:pt>
                <c:pt idx="3">
                  <c:v>1669017</c:v>
                </c:pt>
                <c:pt idx="4">
                  <c:v>1407826</c:v>
                </c:pt>
                <c:pt idx="5">
                  <c:v>1261866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Fiction su Storia e Mitologia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857490</c:v>
                </c:pt>
                <c:pt idx="1">
                  <c:v>925874</c:v>
                </c:pt>
                <c:pt idx="2">
                  <c:v>779937</c:v>
                </c:pt>
                <c:pt idx="3">
                  <c:v>759735</c:v>
                </c:pt>
                <c:pt idx="4">
                  <c:v>573745</c:v>
                </c:pt>
                <c:pt idx="5">
                  <c:v>588009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Horror e storie di fantasmi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4"/>
              <c:layout>
                <c:manualLayout>
                  <c:x val="-1.0961894710634163E-16"/>
                  <c:y val="-2.5855759472216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5855759472217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1283189</c:v>
                </c:pt>
                <c:pt idx="1">
                  <c:v>933841</c:v>
                </c:pt>
                <c:pt idx="2">
                  <c:v>785598</c:v>
                </c:pt>
                <c:pt idx="3">
                  <c:v>558586</c:v>
                </c:pt>
                <c:pt idx="4">
                  <c:v>456770</c:v>
                </c:pt>
                <c:pt idx="5">
                  <c:v>437843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Romanzi d'amore 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720333</c:v>
                </c:pt>
                <c:pt idx="1">
                  <c:v>779999</c:v>
                </c:pt>
                <c:pt idx="2">
                  <c:v>845522</c:v>
                </c:pt>
                <c:pt idx="3">
                  <c:v>1121735</c:v>
                </c:pt>
                <c:pt idx="4">
                  <c:v>1448349</c:v>
                </c:pt>
                <c:pt idx="5">
                  <c:v>1567899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Fiction erotica </c:v>
                </c:pt>
              </c:strCache>
            </c:strRef>
          </c:tx>
          <c:spPr>
            <a:solidFill>
              <a:srgbClr val="007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71617</c:v>
                </c:pt>
                <c:pt idx="1">
                  <c:v>1338700</c:v>
                </c:pt>
                <c:pt idx="2">
                  <c:v>682923</c:v>
                </c:pt>
                <c:pt idx="3">
                  <c:v>465733</c:v>
                </c:pt>
                <c:pt idx="4">
                  <c:v>529256</c:v>
                </c:pt>
                <c:pt idx="5">
                  <c:v>247809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Fiction di guerra/Avventura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416704</c:v>
                </c:pt>
                <c:pt idx="1">
                  <c:v>265161</c:v>
                </c:pt>
                <c:pt idx="2">
                  <c:v>241972</c:v>
                </c:pt>
                <c:pt idx="3">
                  <c:v>302220</c:v>
                </c:pt>
                <c:pt idx="4">
                  <c:v>323956</c:v>
                </c:pt>
                <c:pt idx="5">
                  <c:v>304447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Chick lit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Sheet1!$N$2:$N$7</c:f>
              <c:numCache>
                <c:formatCode>General</c:formatCode>
                <c:ptCount val="6"/>
                <c:pt idx="0">
                  <c:v>503117</c:v>
                </c:pt>
                <c:pt idx="1">
                  <c:v>456197</c:v>
                </c:pt>
                <c:pt idx="2">
                  <c:v>424726</c:v>
                </c:pt>
                <c:pt idx="3">
                  <c:v>364202</c:v>
                </c:pt>
                <c:pt idx="4">
                  <c:v>241791</c:v>
                </c:pt>
                <c:pt idx="5">
                  <c:v>162561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Fiction di genere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Sheet1!$O$2:$O$7</c:f>
              <c:numCache>
                <c:formatCode>General</c:formatCode>
                <c:ptCount val="6"/>
                <c:pt idx="0">
                  <c:v>332321</c:v>
                </c:pt>
                <c:pt idx="1">
                  <c:v>221941</c:v>
                </c:pt>
                <c:pt idx="2">
                  <c:v>168026</c:v>
                </c:pt>
                <c:pt idx="3">
                  <c:v>132873</c:v>
                </c:pt>
                <c:pt idx="4">
                  <c:v>102607</c:v>
                </c:pt>
                <c:pt idx="5">
                  <c:v>81446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Storie vere: crimini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Sheet1!$P$2:$P$7</c:f>
              <c:numCache>
                <c:formatCode>General</c:formatCode>
                <c:ptCount val="6"/>
                <c:pt idx="0">
                  <c:v>19753</c:v>
                </c:pt>
                <c:pt idx="1">
                  <c:v>14563</c:v>
                </c:pt>
                <c:pt idx="2">
                  <c:v>4413</c:v>
                </c:pt>
                <c:pt idx="3">
                  <c:v>2045</c:v>
                </c:pt>
                <c:pt idx="4">
                  <c:v>6156</c:v>
                </c:pt>
                <c:pt idx="5">
                  <c:v>4860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Storie vere: guerra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Sheet1!$Q$2:$Q$7</c:f>
              <c:numCache>
                <c:formatCode>General</c:formatCode>
                <c:ptCount val="6"/>
                <c:pt idx="0">
                  <c:v>306</c:v>
                </c:pt>
                <c:pt idx="1">
                  <c:v>220</c:v>
                </c:pt>
                <c:pt idx="2">
                  <c:v>196</c:v>
                </c:pt>
                <c:pt idx="3">
                  <c:v>75</c:v>
                </c:pt>
                <c:pt idx="4">
                  <c:v>86</c:v>
                </c:pt>
                <c:pt idx="5">
                  <c:v>1016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Storie vere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Sheet1!$R$2:$R$7</c:f>
              <c:numCache>
                <c:formatCode>General</c:formatCode>
                <c:ptCount val="6"/>
                <c:pt idx="0">
                  <c:v>16228</c:v>
                </c:pt>
                <c:pt idx="1">
                  <c:v>16036</c:v>
                </c:pt>
                <c:pt idx="2">
                  <c:v>9716</c:v>
                </c:pt>
                <c:pt idx="3">
                  <c:v>8015</c:v>
                </c:pt>
                <c:pt idx="4">
                  <c:v>6034</c:v>
                </c:pt>
                <c:pt idx="5">
                  <c:v>4608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Graphic Novel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404736776585408E-17"/>
                  <c:y val="-2.585575947221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585575947221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809473553170816E-17"/>
                  <c:y val="-2.844133541943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1026911366660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896421845575483E-3"/>
                  <c:y val="-3.102691136666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792843691150966E-3"/>
                  <c:y val="-3.361248731388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Sheet1!$S$2:$S$7</c:f>
              <c:numCache>
                <c:formatCode>General</c:formatCode>
                <c:ptCount val="6"/>
                <c:pt idx="0">
                  <c:v>195074</c:v>
                </c:pt>
                <c:pt idx="1">
                  <c:v>153270</c:v>
                </c:pt>
                <c:pt idx="2">
                  <c:v>152523</c:v>
                </c:pt>
                <c:pt idx="3">
                  <c:v>152323</c:v>
                </c:pt>
                <c:pt idx="4">
                  <c:v>172068</c:v>
                </c:pt>
                <c:pt idx="5">
                  <c:v>185374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Altre opere di fiction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2015**</c:v>
                </c:pt>
                <c:pt idx="5">
                  <c:v>2016</c:v>
                </c:pt>
              </c:strCache>
            </c:strRef>
          </c:cat>
          <c:val>
            <c:numRef>
              <c:f>Sheet1!$T$2:$T$7</c:f>
              <c:numCache>
                <c:formatCode>General</c:formatCode>
                <c:ptCount val="6"/>
                <c:pt idx="0">
                  <c:v>6285</c:v>
                </c:pt>
                <c:pt idx="1">
                  <c:v>4652</c:v>
                </c:pt>
                <c:pt idx="2">
                  <c:v>4500</c:v>
                </c:pt>
                <c:pt idx="3">
                  <c:v>3493</c:v>
                </c:pt>
                <c:pt idx="4">
                  <c:v>2869</c:v>
                </c:pt>
                <c:pt idx="5">
                  <c:v>2779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98807488"/>
        <c:axId val="498806312"/>
      </c:barChart>
      <c:catAx>
        <c:axId val="4988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8806312"/>
        <c:crossesAt val="0"/>
        <c:auto val="1"/>
        <c:lblAlgn val="ctr"/>
        <c:lblOffset val="100"/>
        <c:noMultiLvlLbl val="0"/>
      </c:catAx>
      <c:valAx>
        <c:axId val="498806312"/>
        <c:scaling>
          <c:orientation val="minMax"/>
          <c:max val="22000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8807488"/>
        <c:crosses val="autoZero"/>
        <c:crossBetween val="between"/>
        <c:majorUnit val="2000000"/>
        <c:dispUnits>
          <c:builtInUnit val="thousands"/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64754855958096E-2"/>
          <c:y val="2.2522231664377872E-2"/>
          <c:w val="0.92761758630027391"/>
          <c:h val="0.788283296954770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e Letteratura Generale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559.13071130949027</c:v>
                </c:pt>
                <c:pt idx="1">
                  <c:v>556.2420603286115</c:v>
                </c:pt>
                <c:pt idx="2">
                  <c:v>540.86864377470556</c:v>
                </c:pt>
                <c:pt idx="3">
                  <c:v>527.91561125068688</c:v>
                </c:pt>
                <c:pt idx="4">
                  <c:v>566.07205224290226</c:v>
                </c:pt>
                <c:pt idx="5">
                  <c:v>540.33374690813355</c:v>
                </c:pt>
                <c:pt idx="7">
                  <c:v>440.1982196995811</c:v>
                </c:pt>
                <c:pt idx="8">
                  <c:v>424.81973856651661</c:v>
                </c:pt>
                <c:pt idx="9">
                  <c:v>440.26720215108946</c:v>
                </c:pt>
                <c:pt idx="10">
                  <c:v>450.86013095147786</c:v>
                </c:pt>
                <c:pt idx="11">
                  <c:v>436.77731412214712</c:v>
                </c:pt>
                <c:pt idx="12">
                  <c:v>441.78924920310669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Antologie di racconti e opere di fiction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71.403328353649215</c:v>
                </c:pt>
                <c:pt idx="1">
                  <c:v>72.236009325759966</c:v>
                </c:pt>
                <c:pt idx="2">
                  <c:v>57.152156947265439</c:v>
                </c:pt>
                <c:pt idx="3">
                  <c:v>50.647386663777709</c:v>
                </c:pt>
                <c:pt idx="4">
                  <c:v>65.67463050171034</c:v>
                </c:pt>
                <c:pt idx="5">
                  <c:v>53.279376061248271</c:v>
                </c:pt>
                <c:pt idx="7">
                  <c:v>33.339706271516071</c:v>
                </c:pt>
                <c:pt idx="8">
                  <c:v>30.410396121424249</c:v>
                </c:pt>
                <c:pt idx="9">
                  <c:v>40.609126167797271</c:v>
                </c:pt>
                <c:pt idx="10">
                  <c:v>35.10446558665268</c:v>
                </c:pt>
                <c:pt idx="11">
                  <c:v>35.733801808138452</c:v>
                </c:pt>
                <c:pt idx="12">
                  <c:v>34.786086675858854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Poesie: Testi e raccolte </c:v>
                </c:pt>
              </c:strCache>
            </c:strRef>
          </c:tx>
          <c:spPr>
            <a:solidFill>
              <a:srgbClr val="2199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29.301764717678214</c:v>
                </c:pt>
                <c:pt idx="1">
                  <c:v>26.600120824763923</c:v>
                </c:pt>
                <c:pt idx="2">
                  <c:v>25.454463428412172</c:v>
                </c:pt>
                <c:pt idx="3">
                  <c:v>29.230531268958231</c:v>
                </c:pt>
                <c:pt idx="4">
                  <c:v>27.148869965929414</c:v>
                </c:pt>
                <c:pt idx="5">
                  <c:v>28.294880792569352</c:v>
                </c:pt>
                <c:pt idx="7">
                  <c:v>11.355391280636006</c:v>
                </c:pt>
                <c:pt idx="8">
                  <c:v>12.538625079450059</c:v>
                </c:pt>
                <c:pt idx="9">
                  <c:v>10.388861375964577</c:v>
                </c:pt>
                <c:pt idx="10">
                  <c:v>10.542980388669008</c:v>
                </c:pt>
                <c:pt idx="11">
                  <c:v>10.594994542877449</c:v>
                </c:pt>
                <c:pt idx="12">
                  <c:v>11.971563836585393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Teatro: Testi e Screenplay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Sheet1!$E$2:$E$14</c:f>
              <c:numCache>
                <c:formatCode>0.0%</c:formatCode>
                <c:ptCount val="13"/>
                <c:pt idx="0">
                  <c:v>24.617083777793347</c:v>
                </c:pt>
                <c:pt idx="1">
                  <c:v>22.898374176289209</c:v>
                </c:pt>
                <c:pt idx="2">
                  <c:v>20.256177386896194</c:v>
                </c:pt>
                <c:pt idx="3">
                  <c:v>19.782131550649876</c:v>
                </c:pt>
                <c:pt idx="4">
                  <c:v>18.304893435864443</c:v>
                </c:pt>
                <c:pt idx="5">
                  <c:v>16.976426928181532</c:v>
                </c:pt>
                <c:pt idx="7">
                  <c:v>11.728101553836048</c:v>
                </c:pt>
                <c:pt idx="8">
                  <c:v>9.3379125393647016</c:v>
                </c:pt>
                <c:pt idx="9">
                  <c:v>10.504788113458956</c:v>
                </c:pt>
                <c:pt idx="10">
                  <c:v>10.004682443974165</c:v>
                </c:pt>
                <c:pt idx="11">
                  <c:v>8.3822277475607034</c:v>
                </c:pt>
                <c:pt idx="12">
                  <c:v>9.1056305838796288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Fiction generale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Sheet1!$F$2:$F$14</c:f>
              <c:numCache>
                <c:formatCode>0.0%</c:formatCode>
                <c:ptCount val="13"/>
                <c:pt idx="0">
                  <c:v>15.98472922125247</c:v>
                </c:pt>
                <c:pt idx="1">
                  <c:v>12.978340709217209</c:v>
                </c:pt>
                <c:pt idx="2">
                  <c:v>11.540380051587229</c:v>
                </c:pt>
                <c:pt idx="3">
                  <c:v>11.194536753274811</c:v>
                </c:pt>
                <c:pt idx="4">
                  <c:v>8.2982148641582718</c:v>
                </c:pt>
                <c:pt idx="5">
                  <c:v>6.9997851993719937</c:v>
                </c:pt>
                <c:pt idx="7">
                  <c:v>9.2669628542992335</c:v>
                </c:pt>
                <c:pt idx="8">
                  <c:v>7.1985570171932629</c:v>
                </c:pt>
                <c:pt idx="9">
                  <c:v>6.4257033321055603</c:v>
                </c:pt>
                <c:pt idx="10">
                  <c:v>5.3712602575605768</c:v>
                </c:pt>
                <c:pt idx="11">
                  <c:v>4.7745378401061727</c:v>
                </c:pt>
                <c:pt idx="12">
                  <c:v>4.5538194938751362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Crime e Thriller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Sheet1!$G$2:$G$14</c:f>
              <c:numCache>
                <c:formatCode>0.0%</c:formatCode>
                <c:ptCount val="13"/>
                <c:pt idx="0">
                  <c:v>159.50980163721493</c:v>
                </c:pt>
                <c:pt idx="1">
                  <c:v>193.50318066522829</c:v>
                </c:pt>
                <c:pt idx="2">
                  <c:v>187.09732447975506</c:v>
                </c:pt>
                <c:pt idx="3">
                  <c:v>224.36245362799269</c:v>
                </c:pt>
                <c:pt idx="4">
                  <c:v>195.45883324732208</c:v>
                </c:pt>
                <c:pt idx="5">
                  <c:v>225.0457705202914</c:v>
                </c:pt>
                <c:pt idx="7">
                  <c:v>226.9228919493207</c:v>
                </c:pt>
                <c:pt idx="8">
                  <c:v>203.1896087335279</c:v>
                </c:pt>
                <c:pt idx="9">
                  <c:v>211.86359513355117</c:v>
                </c:pt>
                <c:pt idx="10">
                  <c:v>198.2588109731374</c:v>
                </c:pt>
                <c:pt idx="11">
                  <c:v>215.19090083952997</c:v>
                </c:pt>
                <c:pt idx="12">
                  <c:v>211.16848582769811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Science Fiction e Fantasy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Sheet1!$H$2:$H$14</c:f>
              <c:numCache>
                <c:formatCode>0.0%</c:formatCode>
                <c:ptCount val="13"/>
                <c:pt idx="0">
                  <c:v>17.752962257155151</c:v>
                </c:pt>
                <c:pt idx="1">
                  <c:v>13.316249183387853</c:v>
                </c:pt>
                <c:pt idx="2">
                  <c:v>11.12298398448559</c:v>
                </c:pt>
                <c:pt idx="3">
                  <c:v>11.959224039255819</c:v>
                </c:pt>
                <c:pt idx="4">
                  <c:v>9.636636616441864</c:v>
                </c:pt>
                <c:pt idx="5">
                  <c:v>9.2504357408874895</c:v>
                </c:pt>
                <c:pt idx="7">
                  <c:v>57.629366499146052</c:v>
                </c:pt>
                <c:pt idx="8">
                  <c:v>70.190138700862221</c:v>
                </c:pt>
                <c:pt idx="9">
                  <c:v>75.399418490733638</c:v>
                </c:pt>
                <c:pt idx="10">
                  <c:v>87.319313904242719</c:v>
                </c:pt>
                <c:pt idx="11">
                  <c:v>77.000040200301413</c:v>
                </c:pt>
                <c:pt idx="12">
                  <c:v>74.539310548030798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Fiction su Storia e Mitologia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Sheet1!$I$2:$I$14</c:f>
              <c:numCache>
                <c:formatCode>0.0%</c:formatCode>
                <c:ptCount val="13"/>
                <c:pt idx="0">
                  <c:v>56.041052882913995</c:v>
                </c:pt>
                <c:pt idx="1">
                  <c:v>42.110762200744354</c:v>
                </c:pt>
                <c:pt idx="2">
                  <c:v>53.343428849214277</c:v>
                </c:pt>
                <c:pt idx="3">
                  <c:v>42.079703240874863</c:v>
                </c:pt>
                <c:pt idx="4">
                  <c:v>33.272946422169404</c:v>
                </c:pt>
                <c:pt idx="5">
                  <c:v>43.321326174234784</c:v>
                </c:pt>
                <c:pt idx="7">
                  <c:v>40.629968493046512</c:v>
                </c:pt>
                <c:pt idx="8">
                  <c:v>43.897206629323357</c:v>
                </c:pt>
                <c:pt idx="9">
                  <c:v>38.905142797397971</c:v>
                </c:pt>
                <c:pt idx="10">
                  <c:v>39.747671203492736</c:v>
                </c:pt>
                <c:pt idx="11">
                  <c:v>31.380574065773708</c:v>
                </c:pt>
                <c:pt idx="12">
                  <c:v>34.734104458030444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Horror e storie di fantasmi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Sheet1!$J$2:$J$14</c:f>
              <c:numCache>
                <c:formatCode>0.0%</c:formatCode>
                <c:ptCount val="13"/>
                <c:pt idx="0">
                  <c:v>6.1979084677172853</c:v>
                </c:pt>
                <c:pt idx="1">
                  <c:v>4.0296335024988528</c:v>
                </c:pt>
                <c:pt idx="2">
                  <c:v>3.286652586635237</c:v>
                </c:pt>
                <c:pt idx="3">
                  <c:v>2.4621319597381146</c:v>
                </c:pt>
                <c:pt idx="4">
                  <c:v>1.9186810751007004</c:v>
                </c:pt>
                <c:pt idx="5">
                  <c:v>1.3465681881307605</c:v>
                </c:pt>
                <c:pt idx="7">
                  <c:v>60.800625827267787</c:v>
                </c:pt>
                <c:pt idx="8">
                  <c:v>44.274935181173632</c:v>
                </c:pt>
                <c:pt idx="9">
                  <c:v>39.187527160976146</c:v>
                </c:pt>
                <c:pt idx="10">
                  <c:v>29.223996086627828</c:v>
                </c:pt>
                <c:pt idx="11">
                  <c:v>24.982709768317733</c:v>
                </c:pt>
                <c:pt idx="12">
                  <c:v>25.863693409824378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Romanzi d'amore 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Sheet1!$K$2:$K$14</c:f>
              <c:numCache>
                <c:formatCode>0.0%</c:formatCode>
                <c:ptCount val="13"/>
                <c:pt idx="0">
                  <c:v>15.903786689719187</c:v>
                </c:pt>
                <c:pt idx="1">
                  <c:v>19.716552607210133</c:v>
                </c:pt>
                <c:pt idx="2">
                  <c:v>18.963632968843854</c:v>
                </c:pt>
                <c:pt idx="3">
                  <c:v>21.472245218351301</c:v>
                </c:pt>
                <c:pt idx="4">
                  <c:v>20.874925207769781</c:v>
                </c:pt>
                <c:pt idx="5">
                  <c:v>27.275788441097415</c:v>
                </c:pt>
                <c:pt idx="7">
                  <c:v>34.131135167175913</c:v>
                </c:pt>
                <c:pt idx="8">
                  <c:v>36.981033351909211</c:v>
                </c:pt>
                <c:pt idx="9">
                  <c:v>42.176681127246852</c:v>
                </c:pt>
                <c:pt idx="10">
                  <c:v>58.686718339223447</c:v>
                </c:pt>
                <c:pt idx="11">
                  <c:v>79.216416818602838</c:v>
                </c:pt>
                <c:pt idx="12">
                  <c:v>92.616894716988128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Fiction erotica 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Sheet1!$L$2:$L$14</c:f>
              <c:numCache>
                <c:formatCode>0.0%</c:formatCode>
                <c:ptCount val="13"/>
                <c:pt idx="0">
                  <c:v>1.387713832997453</c:v>
                </c:pt>
                <c:pt idx="1">
                  <c:v>0.886270971417911</c:v>
                </c:pt>
                <c:pt idx="2">
                  <c:v>12.050912627645259</c:v>
                </c:pt>
                <c:pt idx="3">
                  <c:v>12.779029630025846</c:v>
                </c:pt>
                <c:pt idx="4">
                  <c:v>5.1307186089007626</c:v>
                </c:pt>
                <c:pt idx="5">
                  <c:v>3.5880525192723898</c:v>
                </c:pt>
                <c:pt idx="7">
                  <c:v>3.3933882069371211</c:v>
                </c:pt>
                <c:pt idx="8">
                  <c:v>63.46996515149489</c:v>
                </c:pt>
                <c:pt idx="9">
                  <c:v>34.065849978430848</c:v>
                </c:pt>
                <c:pt idx="10">
                  <c:v>24.366130496312902</c:v>
                </c:pt>
                <c:pt idx="11">
                  <c:v>28.947279902666047</c:v>
                </c:pt>
                <c:pt idx="12">
                  <c:v>14.638251611182934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Fiction di guerra/Avventura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Sheet1!$M$2:$M$14</c:f>
              <c:numCache>
                <c:formatCode>0.0%</c:formatCode>
                <c:ptCount val="13"/>
                <c:pt idx="0">
                  <c:v>5.9719675797963871</c:v>
                </c:pt>
                <c:pt idx="1">
                  <c:v>4.3695976936226266</c:v>
                </c:pt>
                <c:pt idx="2">
                  <c:v>5.6328643406388954</c:v>
                </c:pt>
                <c:pt idx="3">
                  <c:v>5.1328808201965774</c:v>
                </c:pt>
                <c:pt idx="4">
                  <c:v>4.5881883690844054</c:v>
                </c:pt>
                <c:pt idx="5">
                  <c:v>2.6255139563335574</c:v>
                </c:pt>
                <c:pt idx="7">
                  <c:v>19.744452286238268</c:v>
                </c:pt>
                <c:pt idx="8">
                  <c:v>12.571718405569237</c:v>
                </c:pt>
                <c:pt idx="9">
                  <c:v>12.070148246553225</c:v>
                </c:pt>
                <c:pt idx="10">
                  <c:v>15.811488467846781</c:v>
                </c:pt>
                <c:pt idx="11">
                  <c:v>17.718542648827942</c:v>
                </c:pt>
                <c:pt idx="12">
                  <c:v>17.983898035462033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Chick lit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Sheet1!$N$2:$N$14</c:f>
              <c:numCache>
                <c:formatCode>0.0%</c:formatCode>
                <c:ptCount val="13"/>
                <c:pt idx="0">
                  <c:v>5.8052925374314555</c:v>
                </c:pt>
                <c:pt idx="1">
                  <c:v>8.0206366572534815</c:v>
                </c:pt>
                <c:pt idx="2">
                  <c:v>15.022733855244365</c:v>
                </c:pt>
                <c:pt idx="3">
                  <c:v>14.585172307151776</c:v>
                </c:pt>
                <c:pt idx="4">
                  <c:v>13.301597817931498</c:v>
                </c:pt>
                <c:pt idx="5">
                  <c:v>8.931174904092039</c:v>
                </c:pt>
                <c:pt idx="7">
                  <c:v>23.838911075716428</c:v>
                </c:pt>
                <c:pt idx="8">
                  <c:v>21.629048847550994</c:v>
                </c:pt>
                <c:pt idx="9">
                  <c:v>21.186359513355121</c:v>
                </c:pt>
                <c:pt idx="10">
                  <c:v>19.05425095283811</c:v>
                </c:pt>
                <c:pt idx="11">
                  <c:v>13.224586504348606</c:v>
                </c:pt>
                <c:pt idx="12">
                  <c:v>9.6025924004596632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Fiction di genere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Sheet1!$O$2:$O$14</c:f>
              <c:numCache>
                <c:formatCode>0.0%</c:formatCode>
                <c:ptCount val="13"/>
                <c:pt idx="0">
                  <c:v>3.3295227288982945</c:v>
                </c:pt>
                <c:pt idx="1">
                  <c:v>2.5372686493999574</c:v>
                </c:pt>
                <c:pt idx="2">
                  <c:v>2.0220403098687778</c:v>
                </c:pt>
                <c:pt idx="3">
                  <c:v>1.5206859721923174</c:v>
                </c:pt>
                <c:pt idx="4">
                  <c:v>1.0691653567018422</c:v>
                </c:pt>
                <c:pt idx="5">
                  <c:v>1.0228971935139204</c:v>
                </c:pt>
                <c:pt idx="7">
                  <c:v>15.746179850001409</c:v>
                </c:pt>
                <c:pt idx="8">
                  <c:v>10.522587238132463</c:v>
                </c:pt>
                <c:pt idx="9">
                  <c:v>8.3815430267772797</c:v>
                </c:pt>
                <c:pt idx="10">
                  <c:v>6.951624337198747</c:v>
                </c:pt>
                <c:pt idx="11">
                  <c:v>5.6120167725502492</c:v>
                </c:pt>
                <c:pt idx="12">
                  <c:v>4.811072401423699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Storie vere: crimini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Sheet1!$P$2:$P$14</c:f>
              <c:numCache>
                <c:formatCode>0.0%</c:formatCode>
                <c:ptCount val="13"/>
                <c:pt idx="0">
                  <c:v>2.1734328101079283</c:v>
                </c:pt>
                <c:pt idx="1">
                  <c:v>1.0592081600999215</c:v>
                </c:pt>
                <c:pt idx="2">
                  <c:v>0.42435707392051747</c:v>
                </c:pt>
                <c:pt idx="3">
                  <c:v>0.34211361593185097</c:v>
                </c:pt>
                <c:pt idx="4">
                  <c:v>0.19799034991366415</c:v>
                </c:pt>
                <c:pt idx="5">
                  <c:v>0.14458399759533982</c:v>
                </c:pt>
                <c:pt idx="7">
                  <c:v>0.93594533772189492</c:v>
                </c:pt>
                <c:pt idx="8">
                  <c:v>0.69045574251230313</c:v>
                </c:pt>
                <c:pt idx="9">
                  <c:v>0.22013110695468641</c:v>
                </c:pt>
                <c:pt idx="10">
                  <c:v>0.10698992097394835</c:v>
                </c:pt>
                <c:pt idx="11">
                  <c:v>0.33669803475220339</c:v>
                </c:pt>
                <c:pt idx="12">
                  <c:v>0.28708361209782157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Storie vere: guerra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Sheet1!$Q$2:$Q$14</c:f>
              <c:numCache>
                <c:formatCode>0.0%</c:formatCode>
                <c:ptCount val="13"/>
                <c:pt idx="0">
                  <c:v>0.41940733992071855</c:v>
                </c:pt>
                <c:pt idx="1">
                  <c:v>0.2892565062799155</c:v>
                </c:pt>
                <c:pt idx="2">
                  <c:v>0.28187671915941348</c:v>
                </c:pt>
                <c:pt idx="3">
                  <c:v>0.28292253000078471</c:v>
                </c:pt>
                <c:pt idx="4">
                  <c:v>0.40322957457052822</c:v>
                </c:pt>
                <c:pt idx="5">
                  <c:v>0.47863183414486005</c:v>
                </c:pt>
                <c:pt idx="7">
                  <c:v>1.4499026646225882E-2</c:v>
                </c:pt>
                <c:pt idx="8">
                  <c:v>1.0430561241001626E-2</c:v>
                </c:pt>
                <c:pt idx="9">
                  <c:v>9.7769537645861181E-3</c:v>
                </c:pt>
                <c:pt idx="10">
                  <c:v>3.923835732540893E-3</c:v>
                </c:pt>
                <c:pt idx="11">
                  <c:v>4.7037087376038816E-3</c:v>
                </c:pt>
                <c:pt idx="12">
                  <c:v>6.0015833310984923E-2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Storie vere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Sheet1!$R$2:$R$14</c:f>
              <c:numCache>
                <c:formatCode>0.0%</c:formatCode>
                <c:ptCount val="13"/>
                <c:pt idx="0">
                  <c:v>14.769941759534758</c:v>
                </c:pt>
                <c:pt idx="1">
                  <c:v>7.396726561978709</c:v>
                </c:pt>
                <c:pt idx="2">
                  <c:v>22.944359615128576</c:v>
                </c:pt>
                <c:pt idx="3">
                  <c:v>7.6314867977179031</c:v>
                </c:pt>
                <c:pt idx="4">
                  <c:v>6.2346436300338519</c:v>
                </c:pt>
                <c:pt idx="5">
                  <c:v>5.9151457963586278</c:v>
                </c:pt>
                <c:pt idx="7">
                  <c:v>0.76892223665017512</c:v>
                </c:pt>
                <c:pt idx="8">
                  <c:v>0.76029309118500943</c:v>
                </c:pt>
                <c:pt idx="9">
                  <c:v>0.48465756518734038</c:v>
                </c:pt>
                <c:pt idx="10">
                  <c:v>0.4193272452842034</c:v>
                </c:pt>
                <c:pt idx="11">
                  <c:v>0.33002533165932352</c:v>
                </c:pt>
                <c:pt idx="12">
                  <c:v>0.27219779517423082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Graphic Novel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Sheet1!$S$2:$S$14</c:f>
              <c:numCache>
                <c:formatCode>0.0%</c:formatCode>
                <c:ptCount val="13"/>
                <c:pt idx="0">
                  <c:v>9.4879747569714699</c:v>
                </c:pt>
                <c:pt idx="1">
                  <c:v>10.88570650580453</c:v>
                </c:pt>
                <c:pt idx="2">
                  <c:v>11.667440454534361</c:v>
                </c:pt>
                <c:pt idx="3">
                  <c:v>15.847010411205179</c:v>
                </c:pt>
                <c:pt idx="4">
                  <c:v>21.817366260226045</c:v>
                </c:pt>
                <c:pt idx="5">
                  <c:v>24.225861649717249</c:v>
                </c:pt>
                <c:pt idx="7">
                  <c:v>9.2430821045289786</c:v>
                </c:pt>
                <c:pt idx="8">
                  <c:v>7.2667823700378147</c:v>
                </c:pt>
                <c:pt idx="9">
                  <c:v>7.6082159134488183</c:v>
                </c:pt>
                <c:pt idx="10">
                  <c:v>7.969205737171019</c:v>
                </c:pt>
                <c:pt idx="11">
                  <c:v>9.411136686767728</c:v>
                </c:pt>
                <c:pt idx="12">
                  <c:v>10.950172326959171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Altre opere di fiction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Sheet1!$T$2:$T$14</c:f>
              <c:numCache>
                <c:formatCode>0.0%</c:formatCode>
                <c:ptCount val="13"/>
                <c:pt idx="0">
                  <c:v>0.57634005150932655</c:v>
                </c:pt>
                <c:pt idx="1">
                  <c:v>0.46382113754982007</c:v>
                </c:pt>
                <c:pt idx="2">
                  <c:v>0.36875713337985166</c:v>
                </c:pt>
                <c:pt idx="3">
                  <c:v>0.29034404230406824</c:v>
                </c:pt>
                <c:pt idx="4">
                  <c:v>0.2319639917823961</c:v>
                </c:pt>
                <c:pt idx="5">
                  <c:v>0.28337425844493341</c:v>
                </c:pt>
                <c:pt idx="7">
                  <c:v>0.29779863552787472</c:v>
                </c:pt>
                <c:pt idx="8">
                  <c:v>0.22055895860517985</c:v>
                </c:pt>
                <c:pt idx="9">
                  <c:v>0.22447087724815065</c:v>
                </c:pt>
                <c:pt idx="10">
                  <c:v>0.18274610951687117</c:v>
                </c:pt>
                <c:pt idx="11">
                  <c:v>0.15691791125797136</c:v>
                </c:pt>
                <c:pt idx="12">
                  <c:v>0.16415748107404241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Fiction per adulti 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Sheet1!$U$2:$U$14</c:f>
              <c:numCache>
                <c:formatCode>0.0%</c:formatCode>
                <c:ptCount val="13"/>
                <c:pt idx="0">
                  <c:v>0.23527728824820796</c:v>
                </c:pt>
                <c:pt idx="1">
                  <c:v>0.46022363288184365</c:v>
                </c:pt>
                <c:pt idx="2">
                  <c:v>0.4988134126794122</c:v>
                </c:pt>
                <c:pt idx="3">
                  <c:v>0.48239829971343007</c:v>
                </c:pt>
                <c:pt idx="4">
                  <c:v>0.36445246148642285</c:v>
                </c:pt>
                <c:pt idx="5">
                  <c:v>0.66065893638061979</c:v>
                </c:pt>
                <c:pt idx="7">
                  <c:v>1.4451644206205535E-2</c:v>
                </c:pt>
                <c:pt idx="8">
                  <c:v>2.0007712925921302E-2</c:v>
                </c:pt>
                <c:pt idx="9">
                  <c:v>2.0800967958328628E-2</c:v>
                </c:pt>
                <c:pt idx="10">
                  <c:v>1.4282762066448849E-2</c:v>
                </c:pt>
                <c:pt idx="11">
                  <c:v>0.22457474507676206</c:v>
                </c:pt>
                <c:pt idx="12">
                  <c:v>0.1017197489778701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498805920"/>
        <c:axId val="498809056"/>
      </c:barChart>
      <c:catAx>
        <c:axId val="4988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98809056"/>
        <c:crossesAt val="0"/>
        <c:auto val="1"/>
        <c:lblAlgn val="ctr"/>
        <c:lblOffset val="100"/>
        <c:noMultiLvlLbl val="0"/>
      </c:catAx>
      <c:valAx>
        <c:axId val="498809056"/>
        <c:scaling>
          <c:orientation val="minMax"/>
          <c:max val="1"/>
          <c:min val="0.35000000000000003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98805920"/>
        <c:crosses val="autoZero"/>
        <c:crossBetween val="between"/>
        <c:majorUnit val="5.000000000000001E-2"/>
        <c:dispUnits>
          <c:builtInUnit val="thousands"/>
          <c:dispUnitsLbl>
            <c:layout>
              <c:manualLayout>
                <c:xMode val="edge"/>
                <c:yMode val="edge"/>
                <c:x val="5.8117166266462858E-3"/>
                <c:y val="5.0519608489131935E-3"/>
              </c:manualLayout>
            </c:layout>
            <c:txPr>
              <a:bodyPr rot="0" vert="horz"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5.1452911996080972E-2"/>
          <c:y val="0.88504796858491042"/>
          <c:w val="0.94854708800391907"/>
          <c:h val="0.11495203141508958"/>
        </c:manualLayout>
      </c:layout>
      <c:overlay val="0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8141592920356"/>
          <c:y val="1.171024159749825E-2"/>
          <c:w val="0.56784660766961648"/>
          <c:h val="0.9682934379899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Crime e Thriller 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-2.1808204000000001E-2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Fiction su Storia e Mitologia 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-7.5989050000000004E-3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Fiction erotica 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-7.4620590000000001E-3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Fiction generale </c:v>
                </c:pt>
              </c:strCache>
            </c:strRef>
          </c:tx>
          <c:spPr>
            <a:solidFill>
              <a:srgbClr val="007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-2.5950859999999999E-3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Science Fiction e Fantasy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-1.972765E-3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Storie vere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-1.170517E-3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Poesie: Testi e raccolte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0.0%</c:formatCode>
                <c:ptCount val="1"/>
                <c:pt idx="0">
                  <c:v>-1.096121E-3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Graphic Novel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0.0%</c:formatCode>
                <c:ptCount val="1"/>
                <c:pt idx="0">
                  <c:v>6.7623552999999999E-3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Antologie di racconti e opere di fiction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0.0%</c:formatCode>
                <c:ptCount val="1"/>
                <c:pt idx="0">
                  <c:v>1.7411320399999999E-2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Fiction e Letteratura Generale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0.0%</c:formatCode>
                <c:ptCount val="1"/>
                <c:pt idx="0">
                  <c:v>5.8705610399999997E-2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19"/>
        <c:axId val="487311648"/>
        <c:axId val="487313608"/>
      </c:barChart>
      <c:catAx>
        <c:axId val="48731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7313608"/>
        <c:crosses val="autoZero"/>
        <c:auto val="1"/>
        <c:lblAlgn val="ctr"/>
        <c:lblOffset val="100"/>
        <c:noMultiLvlLbl val="0"/>
      </c:catAx>
      <c:valAx>
        <c:axId val="487313608"/>
        <c:scaling>
          <c:orientation val="minMax"/>
          <c:max val="6.0000000000000012E-2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8731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1297935103244837E-2"/>
          <c:y val="1.15297471256313E-2"/>
          <c:w val="0.35103244837758113"/>
          <c:h val="0.97292098837205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70501474926251"/>
          <c:y val="1.171024159749825E-2"/>
          <c:w val="0.56784660766961648"/>
          <c:h val="0.9682934379899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 e Letteratura Generale 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-2.0351085000000001E-2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Antologie di racconti e opere di fiction 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-1.1864049999999999E-2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Chick lit 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-4.2813779999999997E-3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Fiction di guerra/Avventura </c:v>
                </c:pt>
              </c:strCache>
            </c:strRef>
          </c:tx>
          <c:spPr>
            <a:solidFill>
              <a:srgbClr val="007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-1.936498E-3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Fiction erotica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-1.506893E-3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Poesie: Testi e raccolte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1.4281157E-3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Graphic Novel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0.0%</c:formatCode>
                <c:ptCount val="1"/>
                <c:pt idx="0">
                  <c:v>2.6500313999999999E-3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Romanzi d'amore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0.0%</c:formatCode>
                <c:ptCount val="1"/>
                <c:pt idx="0">
                  <c:v>6.6728075E-3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Fiction su Storia e Mitologia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0.0%</c:formatCode>
                <c:ptCount val="1"/>
                <c:pt idx="0">
                  <c:v>1.04803008E-2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Crime e Thriller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0.0%</c:formatCode>
                <c:ptCount val="1"/>
                <c:pt idx="0">
                  <c:v>3.1830682399999997E-2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19"/>
        <c:axId val="497585776"/>
        <c:axId val="497583424"/>
      </c:barChart>
      <c:catAx>
        <c:axId val="49758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7583424"/>
        <c:crosses val="autoZero"/>
        <c:auto val="1"/>
        <c:lblAlgn val="ctr"/>
        <c:lblOffset val="100"/>
        <c:noMultiLvlLbl val="0"/>
      </c:catAx>
      <c:valAx>
        <c:axId val="49758342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9758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174041297935103E-2"/>
          <c:y val="1.15297471256313E-2"/>
          <c:w val="0.36873156342182889"/>
          <c:h val="0.95828318637517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335216572505"/>
          <c:y val="8.1312006378492271E-2"/>
          <c:w val="0.8738592278719397"/>
          <c:h val="0.8186784004940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B21DA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18463591.120000001</c:v>
                </c:pt>
                <c:pt idx="1">
                  <c:v>17562532.539999999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3446496"/>
        <c:axId val="486387968"/>
      </c:barChart>
      <c:catAx>
        <c:axId val="4734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486387968"/>
        <c:crossesAt val="0"/>
        <c:auto val="1"/>
        <c:lblAlgn val="ctr"/>
        <c:lblOffset val="100"/>
        <c:noMultiLvlLbl val="0"/>
      </c:catAx>
      <c:valAx>
        <c:axId val="486387968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it-IT"/>
          </a:p>
        </c:txPr>
        <c:crossAx val="47344649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92909841718310193"/>
              </c:manualLayout>
            </c:layout>
            <c:txPr>
              <a:bodyPr rot="0" vert="horz"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1699623352165"/>
          <c:y val="7.6411627791809072E-2"/>
          <c:w val="0.86762382297551799"/>
          <c:h val="0.8186784004940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B21DAC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249932456.40316969</c:v>
                </c:pt>
                <c:pt idx="1">
                  <c:v>242741563.37307253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388360"/>
        <c:axId val="486386008"/>
      </c:barChart>
      <c:catAx>
        <c:axId val="48638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486386008"/>
        <c:crossesAt val="0"/>
        <c:auto val="1"/>
        <c:lblAlgn val="ctr"/>
        <c:lblOffset val="100"/>
        <c:noMultiLvlLbl val="0"/>
      </c:catAx>
      <c:valAx>
        <c:axId val="486386008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it-IT"/>
          </a:p>
        </c:txPr>
        <c:crossAx val="4863883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92623152689899324"/>
              </c:manualLayout>
            </c:layout>
            <c:txPr>
              <a:bodyPr rot="0" vert="horz"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</c:dispUnitsLbl>
        </c:dispUnits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34844330995837E-2"/>
          <c:y val="3.3847774382136403E-2"/>
          <c:w val="0.49413408802800324"/>
          <c:h val="0.79128429753942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Bambini e Ragazzi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4541038435069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Valore</c:v>
                </c:pt>
                <c:pt idx="1">
                  <c:v>Volume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5.5300000000000002E-2</c:v>
                </c:pt>
                <c:pt idx="1">
                  <c:v>5.1000000000000004E-3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Fiction Specialistica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Valore</c:v>
                </c:pt>
                <c:pt idx="1">
                  <c:v>Volume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-5.0999999999999997E-2</c:v>
                </c:pt>
                <c:pt idx="1">
                  <c:v>-3.39E-2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 Fiction Pratica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857899084315980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905583073477239E-3"/>
                  <c:y val="-2.411047810893826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Valore</c:v>
                </c:pt>
                <c:pt idx="1">
                  <c:v>Volume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2.8000000000000004E-3</c:v>
                </c:pt>
                <c:pt idx="1">
                  <c:v>-2.7300000000000001E-2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Fiction Generale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Valore</c:v>
                </c:pt>
                <c:pt idx="1">
                  <c:v>Volume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-0.1056</c:v>
                </c:pt>
                <c:pt idx="1">
                  <c:v>-0.1183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rgbClr val="009DD9"/>
            </a:solidFill>
          </c:spPr>
          <c:invertIfNegative val="0"/>
          <c:dLbls>
            <c:dLbl>
              <c:idx val="0"/>
              <c:layout>
                <c:manualLayout>
                  <c:x val="2.04174482635822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Valore</c:v>
                </c:pt>
                <c:pt idx="1">
                  <c:v>Volume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1.7899999999999999E-2</c:v>
                </c:pt>
                <c:pt idx="1">
                  <c:v>-6.3E-3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6386792"/>
        <c:axId val="486387184"/>
      </c:barChart>
      <c:catAx>
        <c:axId val="486386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47625">
            <a:solidFill>
              <a:schemeClr val="accent6"/>
            </a:solidFill>
          </a:ln>
        </c:spPr>
        <c:txPr>
          <a:bodyPr rot="0"/>
          <a:lstStyle/>
          <a:p>
            <a:pPr>
              <a:defRPr sz="1400"/>
            </a:pPr>
            <a:endParaRPr lang="it-IT"/>
          </a:p>
        </c:txPr>
        <c:crossAx val="486387184"/>
        <c:crosses val="autoZero"/>
        <c:auto val="1"/>
        <c:lblAlgn val="ctr"/>
        <c:lblOffset val="100"/>
        <c:noMultiLvlLbl val="0"/>
      </c:catAx>
      <c:valAx>
        <c:axId val="486387184"/>
        <c:scaling>
          <c:orientation val="minMax"/>
          <c:max val="0.1"/>
        </c:scaling>
        <c:delete val="1"/>
        <c:axPos val="b"/>
        <c:numFmt formatCode="0.0%" sourceLinked="0"/>
        <c:majorTickMark val="out"/>
        <c:minorTickMark val="none"/>
        <c:tickLblPos val="nextTo"/>
        <c:crossAx val="486386792"/>
        <c:crosses val="autoZero"/>
        <c:crossBetween val="between"/>
        <c:majorUnit val="2.0000000000000011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3835654168367853E-2"/>
          <c:y val="0.86535531764894957"/>
          <c:w val="0.93616434583163211"/>
          <c:h val="0.10308151002855598"/>
        </c:manualLayout>
      </c:layout>
      <c:overlay val="0"/>
      <c:txPr>
        <a:bodyPr/>
        <a:lstStyle/>
        <a:p>
          <a:pPr>
            <a:defRPr sz="13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 smtClean="0"/>
              <a:t>2016</a:t>
            </a:r>
            <a:endParaRPr lang="en-US" sz="1200" dirty="0"/>
          </a:p>
        </c:rich>
      </c:tx>
      <c:layout>
        <c:manualLayout>
          <c:xMode val="edge"/>
          <c:yMode val="edge"/>
          <c:x val="0.81715030046054782"/>
          <c:y val="7.61698908949793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96045811202192"/>
          <c:y val="6.1366806136680788E-2"/>
          <c:w val="0.60230294597903067"/>
          <c:h val="0.82286890419481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P4-2014</c:v>
                </c:pt>
              </c:strCache>
            </c:strRef>
          </c:tx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5.767686505388895E-2"/>
                  <c:y val="-6.44714049859014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9734054741414E-2"/>
                  <c:y val="-2.27564102564102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77807886.579999998</c:v>
                </c:pt>
                <c:pt idx="1">
                  <c:v>40428123.530000001</c:v>
                </c:pt>
                <c:pt idx="2">
                  <c:v>31837571.149999999</c:v>
                </c:pt>
                <c:pt idx="3">
                  <c:v>34055882.189999998</c:v>
                </c:pt>
                <c:pt idx="4">
                  <c:v>36142561.380000003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 smtClean="0"/>
              <a:t>2016</a:t>
            </a:r>
            <a:endParaRPr lang="en-US" sz="1200" dirty="0"/>
          </a:p>
        </c:rich>
      </c:tx>
      <c:layout>
        <c:manualLayout>
          <c:xMode val="edge"/>
          <c:yMode val="edge"/>
          <c:x val="0.81715030046054782"/>
          <c:y val="4.534996466199920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96045811202192"/>
          <c:y val="3.987638186249598E-2"/>
          <c:w val="0.5970595946104954"/>
          <c:h val="0.815705414751937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P4-2014</c:v>
                </c:pt>
              </c:strCache>
            </c:strRef>
          </c:tx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4.1946810948282801E-2"/>
                  <c:y val="-5.01444261001455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5746113</c:v>
                </c:pt>
                <c:pt idx="1">
                  <c:v>2441611</c:v>
                </c:pt>
                <c:pt idx="2">
                  <c:v>2141066</c:v>
                </c:pt>
                <c:pt idx="3">
                  <c:v>1575657</c:v>
                </c:pt>
                <c:pt idx="4">
                  <c:v>3378568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 smtClean="0"/>
              <a:t>2017</a:t>
            </a:r>
            <a:endParaRPr lang="en-US" sz="1200" dirty="0"/>
          </a:p>
        </c:rich>
      </c:tx>
      <c:layout>
        <c:manualLayout>
          <c:xMode val="edge"/>
          <c:yMode val="edge"/>
          <c:x val="0.10405451433974028"/>
          <c:y val="1.4780478532375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85007937277955"/>
          <c:y val="6.1366806136680788E-2"/>
          <c:w val="0.71241332471827312"/>
          <c:h val="0.921766559829059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P4-2014</c:v>
                </c:pt>
              </c:strCache>
            </c:strRef>
          </c:tx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4.1946810948282898E-2"/>
                  <c:y val="-7.87983838716573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5709854</c:v>
                </c:pt>
                <c:pt idx="1">
                  <c:v>2152880</c:v>
                </c:pt>
                <c:pt idx="2">
                  <c:v>2082662</c:v>
                </c:pt>
                <c:pt idx="3">
                  <c:v>1522239</c:v>
                </c:pt>
                <c:pt idx="4">
                  <c:v>3395716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 smtClean="0"/>
              <a:t>2017</a:t>
            </a:r>
            <a:endParaRPr lang="en-US" sz="1200" dirty="0"/>
          </a:p>
        </c:rich>
      </c:tx>
      <c:layout>
        <c:manualLayout>
          <c:xMode val="edge"/>
          <c:yMode val="edge"/>
          <c:x val="0.10405451433974028"/>
          <c:y val="1.95339783899751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85007937277955"/>
          <c:y val="6.1366806136680788E-2"/>
          <c:w val="0.71241332471827312"/>
          <c:h val="0.927820688950604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P4-2014</c:v>
                </c:pt>
              </c:strCache>
            </c:strRef>
          </c:tx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2.6216756842676849E-2"/>
                  <c:y val="-6.46053172812986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4867027370707E-2"/>
                  <c:y val="-1.43269788857558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433513685353501E-3"/>
                  <c:y val="1.13142110512774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79203020.310000002</c:v>
                </c:pt>
                <c:pt idx="1">
                  <c:v>36157715.740000002</c:v>
                </c:pt>
                <c:pt idx="2">
                  <c:v>31926560.760000002</c:v>
                </c:pt>
                <c:pt idx="3">
                  <c:v>32317788.73</c:v>
                </c:pt>
                <c:pt idx="4">
                  <c:v>38141871.350000001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4C8C-EAF8-8245-8B0B-F0BD03DE04E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671B-C8B4-3D42-818A-4D5363C2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D8E043-F0C5-AF4A-9FE2-973B4ACDA2C8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74AF4E-08D9-2F42-899C-E2C593AB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F0605C-3686-294F-9BC3-6220587CBE5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200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F0605C-3686-294F-9BC3-6220587CBE5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844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4AF4E-08D9-2F42-899C-E2C593ABF6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4AF4E-08D9-2F42-899C-E2C593ABF6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8" name="Picture 17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068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91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850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9139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0008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48571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72084"/>
            <a:ext cx="378801" cy="3789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0" name="Picture 9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3740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4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5491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Divider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5483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4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66931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87169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tri.jpg"/>
          <p:cNvPicPr>
            <a:picLocks noChangeAspect="1"/>
          </p:cNvPicPr>
          <p:nvPr userDrawn="1"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27" name="Rectangle 10"/>
          <p:cNvSpPr>
            <a:spLocks noChangeArrowheads="1"/>
          </p:cNvSpPr>
          <p:nvPr/>
        </p:nvSpPr>
        <p:spPr bwMode="gray">
          <a:xfrm rot="-54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676275"/>
            <a:ext cx="816610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020888"/>
            <a:ext cx="81661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8877412" y="6600632"/>
            <a:ext cx="1410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fld id="{821CED4D-CD75-B444-97CD-3B51795349D8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90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 descr="N-Element-Tab-Blue_RGB.png"/>
          <p:cNvPicPr>
            <a:picLocks noChangeAspect="1"/>
          </p:cNvPicPr>
          <p:nvPr userDrawn="1"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6415" cy="339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1" r:id="rId2"/>
    <p:sldLayoutId id="2147483919" r:id="rId3"/>
    <p:sldLayoutId id="2147483767" r:id="rId4"/>
    <p:sldLayoutId id="2147483766" r:id="rId5"/>
    <p:sldLayoutId id="2147483770" r:id="rId6"/>
    <p:sldLayoutId id="2147483771" r:id="rId7"/>
    <p:sldLayoutId id="2147483774" r:id="rId8"/>
    <p:sldLayoutId id="2147483775" r:id="rId9"/>
    <p:sldLayoutId id="2147483776" r:id="rId10"/>
    <p:sldLayoutId id="2147483788" r:id="rId11"/>
    <p:sldLayoutId id="2147483890" r:id="rId12"/>
    <p:sldLayoutId id="2147483796" r:id="rId13"/>
    <p:sldLayoutId id="2147483797" r:id="rId14"/>
    <p:sldLayoutId id="2147483889" r:id="rId15"/>
    <p:sldLayoutId id="2147483780" r:id="rId16"/>
    <p:sldLayoutId id="2147483790" r:id="rId17"/>
    <p:sldLayoutId id="2147483894" r:id="rId18"/>
    <p:sldLayoutId id="2147483895" r:id="rId19"/>
    <p:sldLayoutId id="2147483918" r:id="rId20"/>
    <p:sldLayoutId id="2147483801" r:id="rId21"/>
    <p:sldLayoutId id="2147483802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1" r:id="rId28"/>
    <p:sldLayoutId id="2147483896" r:id="rId29"/>
    <p:sldLayoutId id="2147483814" r:id="rId30"/>
    <p:sldLayoutId id="2147483815" r:id="rId31"/>
    <p:sldLayoutId id="2147483897" r:id="rId32"/>
    <p:sldLayoutId id="2147483818" r:id="rId33"/>
    <p:sldLayoutId id="2147483819" r:id="rId34"/>
    <p:sldLayoutId id="2147483898" r:id="rId35"/>
    <p:sldLayoutId id="2147483899" r:id="rId36"/>
    <p:sldLayoutId id="2147483920" r:id="rId37"/>
    <p:sldLayoutId id="2147483823" r:id="rId38"/>
    <p:sldLayoutId id="2147483824" r:id="rId39"/>
    <p:sldLayoutId id="2147483827" r:id="rId40"/>
    <p:sldLayoutId id="2147483828" r:id="rId41"/>
    <p:sldLayoutId id="2147483829" r:id="rId42"/>
    <p:sldLayoutId id="2147483830" r:id="rId43"/>
    <p:sldLayoutId id="2147483831" r:id="rId44"/>
    <p:sldLayoutId id="2147483833" r:id="rId45"/>
    <p:sldLayoutId id="2147483900" r:id="rId46"/>
    <p:sldLayoutId id="2147483836" r:id="rId47"/>
    <p:sldLayoutId id="2147483837" r:id="rId48"/>
    <p:sldLayoutId id="2147483901" r:id="rId49"/>
    <p:sldLayoutId id="2147483840" r:id="rId50"/>
    <p:sldLayoutId id="2147483841" r:id="rId51"/>
    <p:sldLayoutId id="2147483904" r:id="rId52"/>
    <p:sldLayoutId id="2147483905" r:id="rId53"/>
    <p:sldLayoutId id="2147483921" r:id="rId54"/>
    <p:sldLayoutId id="2147483845" r:id="rId55"/>
    <p:sldLayoutId id="2147483846" r:id="rId56"/>
    <p:sldLayoutId id="2147483849" r:id="rId57"/>
    <p:sldLayoutId id="2147483850" r:id="rId58"/>
    <p:sldLayoutId id="2147483851" r:id="rId59"/>
    <p:sldLayoutId id="2147483852" r:id="rId60"/>
    <p:sldLayoutId id="2147483853" r:id="rId61"/>
    <p:sldLayoutId id="2147483855" r:id="rId62"/>
    <p:sldLayoutId id="2147483906" r:id="rId63"/>
    <p:sldLayoutId id="2147483858" r:id="rId64"/>
    <p:sldLayoutId id="2147483859" r:id="rId65"/>
    <p:sldLayoutId id="2147483907" r:id="rId66"/>
    <p:sldLayoutId id="2147483862" r:id="rId67"/>
    <p:sldLayoutId id="2147483863" r:id="rId68"/>
    <p:sldLayoutId id="2147483910" r:id="rId69"/>
    <p:sldLayoutId id="2147483911" r:id="rId70"/>
    <p:sldLayoutId id="2147483922" r:id="rId71"/>
    <p:sldLayoutId id="2147483867" r:id="rId72"/>
    <p:sldLayoutId id="2147483868" r:id="rId73"/>
    <p:sldLayoutId id="2147483871" r:id="rId74"/>
    <p:sldLayoutId id="2147483872" r:id="rId75"/>
    <p:sldLayoutId id="2147483873" r:id="rId76"/>
    <p:sldLayoutId id="2147483874" r:id="rId77"/>
    <p:sldLayoutId id="2147483875" r:id="rId78"/>
    <p:sldLayoutId id="2147483877" r:id="rId79"/>
    <p:sldLayoutId id="2147483912" r:id="rId80"/>
    <p:sldLayoutId id="2147483880" r:id="rId81"/>
    <p:sldLayoutId id="2147483881" r:id="rId82"/>
    <p:sldLayoutId id="2147483913" r:id="rId83"/>
    <p:sldLayoutId id="2147483884" r:id="rId84"/>
    <p:sldLayoutId id="2147483885" r:id="rId8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61963" indent="-242888" algn="l" defTabSz="569913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1038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2813" indent="-222250" algn="l" defTabSz="211138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1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>
              <a:buSzPct val="25000"/>
            </a:pPr>
            <a:r>
              <a:rPr lang="en-US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Monica Manzotti</a:t>
            </a:r>
          </a:p>
          <a:p>
            <a:pPr>
              <a:buSzPct val="25000"/>
            </a:pPr>
            <a:r>
              <a:rPr lang="en-US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Milano, </a:t>
            </a:r>
            <a:r>
              <a:rPr lang="en-US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20 </a:t>
            </a:r>
            <a:r>
              <a:rPr lang="en-US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Aprile</a:t>
            </a:r>
            <a:r>
              <a:rPr lang="en-US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22" y="2006430"/>
            <a:ext cx="6674078" cy="1310218"/>
          </a:xfrm>
        </p:spPr>
        <p:txBody>
          <a:bodyPr/>
          <a:lstStyle/>
          <a:p>
            <a:r>
              <a:rPr lang="it-IT" dirty="0" smtClean="0"/>
              <a:t>La Narrativa italiana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976" y="3436698"/>
            <a:ext cx="6598131" cy="665162"/>
          </a:xfrm>
        </p:spPr>
        <p:txBody>
          <a:bodyPr/>
          <a:lstStyle/>
          <a:p>
            <a:r>
              <a:rPr lang="en-US" dirty="0" err="1"/>
              <a:t>Dinamiche</a:t>
            </a:r>
            <a:r>
              <a:rPr lang="en-US" dirty="0"/>
              <a:t> e </a:t>
            </a:r>
            <a:r>
              <a:rPr lang="en-US" dirty="0" err="1"/>
              <a:t>approfondimenti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6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La fiction italiana negli anni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0682649"/>
              </p:ext>
            </p:extLst>
          </p:nvPr>
        </p:nvGraphicFramePr>
        <p:xfrm>
          <a:off x="288782" y="1873713"/>
          <a:ext cx="8672337" cy="465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00924161"/>
              </p:ext>
            </p:extLst>
          </p:nvPr>
        </p:nvGraphicFramePr>
        <p:xfrm>
          <a:off x="4674521" y="1873713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663"/>
          <p:cNvSpPr txBox="1">
            <a:spLocks/>
          </p:cNvSpPr>
          <p:nvPr/>
        </p:nvSpPr>
        <p:spPr bwMode="auto">
          <a:xfrm>
            <a:off x="351670" y="1601985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err="1" smtClean="0">
                <a:solidFill>
                  <a:schemeClr val="accent1"/>
                </a:solidFill>
              </a:rPr>
              <a:t>Vendite</a:t>
            </a:r>
            <a:r>
              <a:rPr lang="en-US" sz="1200" dirty="0" smtClean="0">
                <a:solidFill>
                  <a:schemeClr val="accent1"/>
                </a:solidFill>
              </a:rPr>
              <a:t> a volume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Shape 663"/>
          <p:cNvSpPr txBox="1">
            <a:spLocks/>
          </p:cNvSpPr>
          <p:nvPr/>
        </p:nvSpPr>
        <p:spPr>
          <a:xfrm>
            <a:off x="4846390" y="1601985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/>
              <a:t>Vendite</a:t>
            </a:r>
            <a:r>
              <a:rPr lang="en-US" sz="1200" kern="0" dirty="0"/>
              <a:t> a </a:t>
            </a:r>
            <a:r>
              <a:rPr lang="en-US" sz="1200" kern="0" dirty="0" err="1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4" y="300892"/>
            <a:ext cx="8435975" cy="571500"/>
          </a:xfrm>
        </p:spPr>
        <p:txBody>
          <a:bodyPr/>
          <a:lstStyle/>
          <a:p>
            <a:r>
              <a:rPr lang="it-IT" dirty="0" smtClean="0"/>
              <a:t>referenze e venduto medio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22362651"/>
              </p:ext>
            </p:extLst>
          </p:nvPr>
        </p:nvGraphicFramePr>
        <p:xfrm>
          <a:off x="457200" y="1396999"/>
          <a:ext cx="8439150" cy="478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696" y="2924404"/>
            <a:ext cx="476954" cy="23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8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4" y="300892"/>
            <a:ext cx="8435975" cy="571500"/>
          </a:xfrm>
        </p:spPr>
        <p:txBody>
          <a:bodyPr/>
          <a:lstStyle/>
          <a:p>
            <a:r>
              <a:rPr lang="it-IT" dirty="0" smtClean="0"/>
              <a:t>referenze e venduto medio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696" y="2924404"/>
            <a:ext cx="476954" cy="23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320484"/>
              </p:ext>
            </p:extLst>
          </p:nvPr>
        </p:nvGraphicFramePr>
        <p:xfrm>
          <a:off x="328195" y="1252280"/>
          <a:ext cx="8815805" cy="52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8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84331007"/>
              </p:ext>
            </p:extLst>
          </p:nvPr>
        </p:nvGraphicFramePr>
        <p:xfrm>
          <a:off x="338352" y="1339010"/>
          <a:ext cx="8672337" cy="516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58985785"/>
              </p:ext>
            </p:extLst>
          </p:nvPr>
        </p:nvGraphicFramePr>
        <p:xfrm>
          <a:off x="4762689" y="1300758"/>
          <a:ext cx="4248000" cy="491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I sottogeneri negli anni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r>
              <a:rPr lang="it-IT" dirty="0" smtClean="0"/>
              <a:t>Vendite a volume </a:t>
            </a:r>
            <a:endParaRPr lang="it-IT" dirty="0"/>
          </a:p>
        </p:txBody>
      </p:sp>
      <p:sp>
        <p:nvSpPr>
          <p:cNvPr id="15" name="Shape 663"/>
          <p:cNvSpPr txBox="1">
            <a:spLocks/>
          </p:cNvSpPr>
          <p:nvPr/>
        </p:nvSpPr>
        <p:spPr bwMode="auto">
          <a:xfrm>
            <a:off x="213895" y="1271272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smtClean="0">
                <a:solidFill>
                  <a:schemeClr val="accent1"/>
                </a:solidFill>
              </a:rPr>
              <a:t>Fiction </a:t>
            </a:r>
            <a:r>
              <a:rPr lang="en-US" sz="1200" dirty="0" err="1" smtClean="0">
                <a:solidFill>
                  <a:schemeClr val="accent1"/>
                </a:solidFill>
              </a:rPr>
              <a:t>Italiana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6" name="Shape 663"/>
          <p:cNvSpPr txBox="1">
            <a:spLocks/>
          </p:cNvSpPr>
          <p:nvPr/>
        </p:nvSpPr>
        <p:spPr bwMode="auto">
          <a:xfrm>
            <a:off x="4844634" y="1271272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smtClean="0">
                <a:solidFill>
                  <a:schemeClr val="accent1"/>
                </a:solidFill>
              </a:rPr>
              <a:t>Fiction </a:t>
            </a:r>
            <a:r>
              <a:rPr lang="en-US" sz="1200" dirty="0" err="1" smtClean="0">
                <a:solidFill>
                  <a:schemeClr val="accent1"/>
                </a:solidFill>
              </a:rPr>
              <a:t>Straniera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La fiction negli anni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53568025"/>
              </p:ext>
            </p:extLst>
          </p:nvPr>
        </p:nvGraphicFramePr>
        <p:xfrm>
          <a:off x="288782" y="1252281"/>
          <a:ext cx="8740963" cy="52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185019" y="6685051"/>
            <a:ext cx="8425280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03/01/2016 al 26/03/2016 - dal 01/01/2017 al 25/03/2017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4" y="300892"/>
            <a:ext cx="8435975" cy="571500"/>
          </a:xfrm>
        </p:spPr>
        <p:txBody>
          <a:bodyPr/>
          <a:lstStyle/>
          <a:p>
            <a:r>
              <a:rPr lang="it-IT" dirty="0" smtClean="0"/>
              <a:t>Contributo alla crescita 2015 vs 2014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r>
              <a:rPr lang="en-US" dirty="0" err="1"/>
              <a:t>Variazioni</a:t>
            </a:r>
            <a:r>
              <a:rPr lang="en-US" dirty="0"/>
              <a:t> </a:t>
            </a:r>
            <a:r>
              <a:rPr lang="en-US" dirty="0" err="1"/>
              <a:t>vendite</a:t>
            </a:r>
            <a:r>
              <a:rPr lang="en-US" dirty="0"/>
              <a:t> a volume</a:t>
            </a:r>
            <a:endParaRPr lang="en-US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213895" y="6532894"/>
            <a:ext cx="8425280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29/12/2013 al 02/0/2016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aphicFrame>
        <p:nvGraphicFramePr>
          <p:cNvPr id="9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151317"/>
              </p:ext>
            </p:extLst>
          </p:nvPr>
        </p:nvGraphicFramePr>
        <p:xfrm>
          <a:off x="419099" y="1548414"/>
          <a:ext cx="8610600" cy="463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4" y="300892"/>
            <a:ext cx="8435975" cy="571500"/>
          </a:xfrm>
        </p:spPr>
        <p:txBody>
          <a:bodyPr/>
          <a:lstStyle/>
          <a:p>
            <a:r>
              <a:rPr lang="it-IT" dirty="0" smtClean="0"/>
              <a:t>Contributo alla crescita 2016 vs 2015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r>
              <a:rPr lang="en-US" dirty="0" err="1"/>
              <a:t>Variazioni</a:t>
            </a:r>
            <a:r>
              <a:rPr lang="en-US" dirty="0"/>
              <a:t> </a:t>
            </a:r>
            <a:r>
              <a:rPr lang="en-US" dirty="0" err="1"/>
              <a:t>vendite</a:t>
            </a:r>
            <a:r>
              <a:rPr lang="en-US" dirty="0"/>
              <a:t> a volume</a:t>
            </a:r>
            <a:endParaRPr lang="en-US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213895" y="6532894"/>
            <a:ext cx="8425280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28/12/2014 al 31/12/2016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aphicFrame>
        <p:nvGraphicFramePr>
          <p:cNvPr id="6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90868"/>
              </p:ext>
            </p:extLst>
          </p:nvPr>
        </p:nvGraphicFramePr>
        <p:xfrm>
          <a:off x="419099" y="1548414"/>
          <a:ext cx="8610600" cy="463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2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italiano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idx="4294967295"/>
          </p:nvPr>
        </p:nvSpPr>
        <p:spPr>
          <a:xfrm>
            <a:off x="910233" y="6340024"/>
            <a:ext cx="7781544" cy="399086"/>
          </a:xfrm>
          <a:prstGeom prst="rect">
            <a:avLst/>
          </a:prstGeom>
        </p:spPr>
        <p:txBody>
          <a:bodyPr/>
          <a:lstStyle/>
          <a:p>
            <a:pPr marL="114300" indent="0" algn="r">
              <a:spcBef>
                <a:spcPct val="50000"/>
              </a:spcBef>
              <a:buNone/>
            </a:pPr>
            <a:r>
              <a:rPr lang="it-IT" sz="800" dirty="0">
                <a:latin typeface="+mj-lt"/>
                <a:ea typeface="Open Sans" panose="020B0604020202020204" charset="0"/>
                <a:cs typeface="Open Sans" panose="020B0604020202020204" charset="0"/>
              </a:rPr>
              <a:t>*prezzo di copertina</a:t>
            </a:r>
          </a:p>
          <a:p>
            <a:pPr marL="114300" indent="0" algn="r">
              <a:spcBef>
                <a:spcPct val="50000"/>
              </a:spcBef>
              <a:buNone/>
            </a:pPr>
            <a:r>
              <a:rPr lang="it-IT" sz="800" dirty="0">
                <a:latin typeface="+mj-lt"/>
                <a:ea typeface="Open Sans" panose="020B0604020202020204" charset="0"/>
                <a:cs typeface="Open Sans" panose="020B0604020202020204" charset="0"/>
              </a:rPr>
              <a:t>**53 settimane</a:t>
            </a:r>
            <a:endParaRPr lang="en-US" sz="8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725" y="247294"/>
            <a:ext cx="8166100" cy="571500"/>
          </a:xfrm>
        </p:spPr>
        <p:txBody>
          <a:bodyPr/>
          <a:lstStyle/>
          <a:p>
            <a:r>
              <a:rPr lang="en-US" dirty="0"/>
              <a:t>GLI ULTIMI TRE ANNI</a:t>
            </a:r>
          </a:p>
        </p:txBody>
      </p:sp>
      <p:sp>
        <p:nvSpPr>
          <p:cNvPr id="35845" name="Text Placeholder 7"/>
          <p:cNvSpPr>
            <a:spLocks noGrp="1"/>
          </p:cNvSpPr>
          <p:nvPr>
            <p:ph type="body" idx="13"/>
          </p:nvPr>
        </p:nvSpPr>
        <p:spPr>
          <a:xfrm>
            <a:off x="594360" y="851179"/>
            <a:ext cx="8160322" cy="315118"/>
          </a:xfrm>
        </p:spPr>
        <p:txBody>
          <a:bodyPr/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mercato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idx="4294967295"/>
          </p:nvPr>
        </p:nvSpPr>
        <p:spPr>
          <a:xfrm>
            <a:off x="223421" y="6340024"/>
            <a:ext cx="7781544" cy="399086"/>
          </a:xfrm>
          <a:prstGeom prst="rect">
            <a:avLst/>
          </a:prstGeom>
        </p:spPr>
        <p:txBody>
          <a:bodyPr/>
          <a:lstStyle/>
          <a:p>
            <a:pPr marL="114300" indent="0">
              <a:spcBef>
                <a:spcPct val="50000"/>
              </a:spcBef>
              <a:buNone/>
            </a:pPr>
            <a:r>
              <a:rPr lang="it-IT" sz="800" dirty="0">
                <a:latin typeface="+mj-lt"/>
                <a:ea typeface="Open Sans" panose="020B0604020202020204" charset="0"/>
                <a:cs typeface="Open Sans" panose="020B0604020202020204" charset="0"/>
              </a:rPr>
              <a:t>No </a:t>
            </a:r>
            <a:r>
              <a:rPr lang="it-IT" sz="800" dirty="0" smtClean="0">
                <a:latin typeface="+mj-lt"/>
                <a:ea typeface="Open Sans" panose="020B0604020202020204" charset="0"/>
                <a:cs typeface="Open Sans" panose="020B0604020202020204" charset="0"/>
              </a:rPr>
              <a:t>Amazon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it-IT" sz="800" dirty="0"/>
              <a:t>Periodi dal </a:t>
            </a:r>
            <a:r>
              <a:rPr lang="it-IT" sz="800" dirty="0" smtClean="0"/>
              <a:t>29/12/2013 </a:t>
            </a:r>
            <a:r>
              <a:rPr lang="it-IT" sz="800" dirty="0"/>
              <a:t>al </a:t>
            </a:r>
            <a:r>
              <a:rPr lang="it-IT" sz="800" dirty="0" smtClean="0"/>
              <a:t>31/12/2016</a:t>
            </a: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14300" indent="0">
              <a:spcBef>
                <a:spcPct val="50000"/>
              </a:spcBef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0" name="Shape 663"/>
          <p:cNvSpPr txBox="1">
            <a:spLocks noGrp="1"/>
          </p:cNvSpPr>
          <p:nvPr>
            <p:ph type="body" idx="4294967295"/>
          </p:nvPr>
        </p:nvSpPr>
        <p:spPr>
          <a:xfrm>
            <a:off x="438298" y="1476857"/>
            <a:ext cx="2260692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 sz="1200" dirty="0" err="1">
                <a:solidFill>
                  <a:schemeClr val="accent1"/>
                </a:solidFill>
              </a:rPr>
              <a:t>Vendite</a:t>
            </a:r>
            <a:r>
              <a:rPr lang="en-US" sz="1200" dirty="0">
                <a:solidFill>
                  <a:schemeClr val="accent1"/>
                </a:solidFill>
              </a:rPr>
              <a:t> a volume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49765985"/>
              </p:ext>
            </p:extLst>
          </p:nvPr>
        </p:nvGraphicFramePr>
        <p:xfrm>
          <a:off x="288783" y="1873713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78603245"/>
              </p:ext>
            </p:extLst>
          </p:nvPr>
        </p:nvGraphicFramePr>
        <p:xfrm>
          <a:off x="4781746" y="1890351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hape 663"/>
          <p:cNvSpPr txBox="1">
            <a:spLocks/>
          </p:cNvSpPr>
          <p:nvPr/>
        </p:nvSpPr>
        <p:spPr>
          <a:xfrm>
            <a:off x="4952265" y="1476857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/>
              <a:t>Vendite</a:t>
            </a:r>
            <a:r>
              <a:rPr lang="en-US" sz="1200" kern="0" dirty="0"/>
              <a:t> a </a:t>
            </a:r>
            <a:r>
              <a:rPr lang="en-US" sz="1200" kern="0" dirty="0" err="1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7854" y="196943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-5.0%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4939" y="191791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-2.0%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6633" y="2138707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-1.8%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4095" y="2087191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+0.9%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9632" y="1954807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-3.0%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366" y="212990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  <a:latin typeface="+mj-lt"/>
              </a:rPr>
              <a:t>+0.3%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725" y="247294"/>
            <a:ext cx="8166100" cy="571500"/>
          </a:xfrm>
        </p:spPr>
        <p:txBody>
          <a:bodyPr/>
          <a:lstStyle/>
          <a:p>
            <a:r>
              <a:rPr lang="en-US" dirty="0" smtClean="0"/>
              <a:t>Il primo </a:t>
            </a:r>
            <a:r>
              <a:rPr lang="en-US" dirty="0" err="1" smtClean="0"/>
              <a:t>trimestre</a:t>
            </a:r>
            <a:endParaRPr lang="en-US" dirty="0"/>
          </a:p>
        </p:txBody>
      </p:sp>
      <p:sp>
        <p:nvSpPr>
          <p:cNvPr id="35845" name="Text Placeholder 7"/>
          <p:cNvSpPr>
            <a:spLocks noGrp="1"/>
          </p:cNvSpPr>
          <p:nvPr>
            <p:ph type="body" idx="13"/>
          </p:nvPr>
        </p:nvSpPr>
        <p:spPr>
          <a:xfrm>
            <a:off x="594360" y="851179"/>
            <a:ext cx="8160322" cy="315118"/>
          </a:xfrm>
        </p:spPr>
        <p:txBody>
          <a:bodyPr/>
          <a:lstStyle/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mercato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idx="4294967295"/>
          </p:nvPr>
        </p:nvSpPr>
        <p:spPr>
          <a:xfrm>
            <a:off x="175796" y="6340024"/>
            <a:ext cx="7781544" cy="399086"/>
          </a:xfrm>
          <a:prstGeom prst="rect">
            <a:avLst/>
          </a:prstGeom>
        </p:spPr>
        <p:txBody>
          <a:bodyPr/>
          <a:lstStyle/>
          <a:p>
            <a:pPr marL="114300" indent="0">
              <a:spcBef>
                <a:spcPct val="50000"/>
              </a:spcBef>
              <a:buNone/>
            </a:pPr>
            <a:r>
              <a:rPr lang="it-IT" sz="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Amazon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it-IT" sz="800" dirty="0"/>
              <a:t>Periodi dal 03/01/2016 al 26/03/2016 - dal 01/01/2017 al 25/03/2017</a:t>
            </a:r>
            <a:endParaRPr lang="en-US" sz="800" dirty="0"/>
          </a:p>
          <a:p>
            <a:pPr marL="114300" indent="0">
              <a:spcBef>
                <a:spcPct val="50000"/>
              </a:spcBef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0" name="Shape 663"/>
          <p:cNvSpPr txBox="1">
            <a:spLocks noGrp="1"/>
          </p:cNvSpPr>
          <p:nvPr>
            <p:ph type="body" idx="4294967295"/>
          </p:nvPr>
        </p:nvSpPr>
        <p:spPr>
          <a:xfrm>
            <a:off x="496150" y="1476856"/>
            <a:ext cx="2260692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 sz="1200" dirty="0" err="1">
                <a:solidFill>
                  <a:schemeClr val="accent1"/>
                </a:solidFill>
              </a:rPr>
              <a:t>Vendite</a:t>
            </a:r>
            <a:r>
              <a:rPr lang="en-US" sz="1200" dirty="0">
                <a:solidFill>
                  <a:schemeClr val="accent1"/>
                </a:solidFill>
              </a:rPr>
              <a:t> a volume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23826419"/>
              </p:ext>
            </p:extLst>
          </p:nvPr>
        </p:nvGraphicFramePr>
        <p:xfrm>
          <a:off x="288783" y="1759413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37147685"/>
              </p:ext>
            </p:extLst>
          </p:nvPr>
        </p:nvGraphicFramePr>
        <p:xfrm>
          <a:off x="4781746" y="1776051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hape 663"/>
          <p:cNvSpPr txBox="1">
            <a:spLocks/>
          </p:cNvSpPr>
          <p:nvPr/>
        </p:nvSpPr>
        <p:spPr>
          <a:xfrm>
            <a:off x="5380890" y="1476856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/>
              <a:t>Vendite</a:t>
            </a:r>
            <a:r>
              <a:rPr lang="en-US" sz="1200" kern="0" dirty="0"/>
              <a:t> a </a:t>
            </a:r>
            <a:r>
              <a:rPr lang="en-US" sz="1200" kern="0" dirty="0" err="1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4294967295"/>
          </p:nvPr>
        </p:nvSpPr>
        <p:spPr>
          <a:xfrm>
            <a:off x="862608" y="6340024"/>
            <a:ext cx="7781544" cy="399086"/>
          </a:xfrm>
          <a:prstGeom prst="rect">
            <a:avLst/>
          </a:prstGeom>
        </p:spPr>
        <p:txBody>
          <a:bodyPr/>
          <a:lstStyle/>
          <a:p>
            <a:pPr marL="114300" indent="0" algn="r">
              <a:spcBef>
                <a:spcPct val="50000"/>
              </a:spcBef>
              <a:buNone/>
            </a:pPr>
            <a:r>
              <a:rPr lang="it-IT" sz="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*prezzo di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copertina</a:t>
            </a:r>
            <a:endParaRPr lang="it-IT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7837" y="191791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</a:rPr>
              <a:t>-2.0%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445" y="210244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D70036"/>
                </a:solidFill>
              </a:rPr>
              <a:t>+0.9%</a:t>
            </a:r>
          </a:p>
        </p:txBody>
      </p:sp>
    </p:spTree>
    <p:extLst>
      <p:ext uri="{BB962C8B-B14F-4D97-AF65-F5344CB8AC3E}">
        <p14:creationId xmlns:p14="http://schemas.microsoft.com/office/powerpoint/2010/main" val="38300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84746"/>
            <a:ext cx="8166100" cy="5715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macrosettori</a:t>
            </a:r>
            <a:endParaRPr lang="en-US" dirty="0"/>
          </a:p>
        </p:txBody>
      </p:sp>
      <p:sp>
        <p:nvSpPr>
          <p:cNvPr id="37890" name="Text Placeholder 3"/>
          <p:cNvSpPr>
            <a:spLocks noGrp="1"/>
          </p:cNvSpPr>
          <p:nvPr>
            <p:ph type="body" idx="13"/>
          </p:nvPr>
        </p:nvSpPr>
        <p:spPr>
          <a:xfrm>
            <a:off x="594360" y="888631"/>
            <a:ext cx="8160322" cy="3151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8"/>
          <p:cNvSpPr txBox="1">
            <a:spLocks/>
          </p:cNvSpPr>
          <p:nvPr/>
        </p:nvSpPr>
        <p:spPr>
          <a:xfrm>
            <a:off x="492836" y="1426763"/>
            <a:ext cx="3505200" cy="2516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/>
          <a:p>
            <a:pPr defTabSz="457200">
              <a:buClr>
                <a:srgbClr val="5F5F5F"/>
              </a:buClr>
              <a:defRPr/>
            </a:pPr>
            <a:r>
              <a:rPr lang="it-IT" sz="1200" dirty="0">
                <a:solidFill>
                  <a:schemeClr val="accent1"/>
                </a:solidFill>
                <a:latin typeface="+mj-lt"/>
              </a:rPr>
              <a:t>Variazioni dei generi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3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721347"/>
              </p:ext>
            </p:extLst>
          </p:nvPr>
        </p:nvGraphicFramePr>
        <p:xfrm>
          <a:off x="-350510" y="1665845"/>
          <a:ext cx="9468862" cy="482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32000" y="3726857"/>
            <a:ext cx="8604000" cy="18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0911" y="334966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Volume</a:t>
            </a:r>
            <a:endParaRPr lang="it-IT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175" y="373737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Valore</a:t>
            </a:r>
            <a:endParaRPr lang="it-IT" sz="1600" dirty="0"/>
          </a:p>
        </p:txBody>
      </p:sp>
      <p:sp>
        <p:nvSpPr>
          <p:cNvPr id="17" name="Text Placeholder 28"/>
          <p:cNvSpPr txBox="1">
            <a:spLocks/>
          </p:cNvSpPr>
          <p:nvPr/>
        </p:nvSpPr>
        <p:spPr>
          <a:xfrm>
            <a:off x="4780109" y="1426763"/>
            <a:ext cx="3505200" cy="251618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/>
          <a:p>
            <a:pPr defTabSz="457200">
              <a:buClr>
                <a:srgbClr val="5F5F5F"/>
              </a:buClr>
              <a:defRPr/>
            </a:pPr>
            <a:r>
              <a:rPr lang="it-IT" sz="1200" dirty="0">
                <a:solidFill>
                  <a:schemeClr val="accent1"/>
                </a:solidFill>
                <a:latin typeface="+mj-lt"/>
              </a:rPr>
              <a:t>Quote dei generi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776954387"/>
              </p:ext>
            </p:extLst>
          </p:nvPr>
        </p:nvGraphicFramePr>
        <p:xfrm>
          <a:off x="6629562" y="4029971"/>
          <a:ext cx="2422115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31922000"/>
              </p:ext>
            </p:extLst>
          </p:nvPr>
        </p:nvGraphicFramePr>
        <p:xfrm>
          <a:off x="6629562" y="2037491"/>
          <a:ext cx="2422115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710585099"/>
              </p:ext>
            </p:extLst>
          </p:nvPr>
        </p:nvGraphicFramePr>
        <p:xfrm>
          <a:off x="4666463" y="1743233"/>
          <a:ext cx="2422115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34210171"/>
              </p:ext>
            </p:extLst>
          </p:nvPr>
        </p:nvGraphicFramePr>
        <p:xfrm>
          <a:off x="4666463" y="3803092"/>
          <a:ext cx="2422115" cy="185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 Placeholder 1"/>
          <p:cNvSpPr>
            <a:spLocks noGrp="1"/>
          </p:cNvSpPr>
          <p:nvPr>
            <p:ph type="body" idx="4294967295"/>
          </p:nvPr>
        </p:nvSpPr>
        <p:spPr>
          <a:xfrm>
            <a:off x="213895" y="6532894"/>
            <a:ext cx="8425280" cy="301465"/>
          </a:xfrm>
          <a:prstGeom prst="rect">
            <a:avLst/>
          </a:prstGeom>
        </p:spPr>
        <p:txBody>
          <a:bodyPr/>
          <a:lstStyle/>
          <a:p>
            <a:pPr marL="114300" indent="0">
              <a:spcBef>
                <a:spcPct val="50000"/>
              </a:spcBef>
              <a:buNone/>
            </a:pPr>
            <a:r>
              <a:rPr lang="it-IT" sz="800" dirty="0" smtClean="0"/>
              <a:t>Periodi </a:t>
            </a:r>
            <a:r>
              <a:rPr lang="it-IT" sz="800" dirty="0"/>
              <a:t>dal 03/01/2016 al 26/03/2016 - dal 01/01/2017 al </a:t>
            </a:r>
            <a:r>
              <a:rPr lang="it-IT" sz="800" dirty="0" smtClean="0"/>
              <a:t>25/03/2017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/>
          </a:p>
          <a:p>
            <a:pPr marL="114300" indent="0">
              <a:spcBef>
                <a:spcPct val="50000"/>
              </a:spcBef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fiction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4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La fiction negli anni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38929105"/>
              </p:ext>
            </p:extLst>
          </p:nvPr>
        </p:nvGraphicFramePr>
        <p:xfrm>
          <a:off x="288782" y="1873713"/>
          <a:ext cx="8672337" cy="465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50916516"/>
              </p:ext>
            </p:extLst>
          </p:nvPr>
        </p:nvGraphicFramePr>
        <p:xfrm>
          <a:off x="4781746" y="1890351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663"/>
          <p:cNvSpPr txBox="1">
            <a:spLocks/>
          </p:cNvSpPr>
          <p:nvPr/>
        </p:nvSpPr>
        <p:spPr bwMode="auto">
          <a:xfrm>
            <a:off x="351670" y="1601985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err="1" smtClean="0">
                <a:solidFill>
                  <a:schemeClr val="accent1"/>
                </a:solidFill>
              </a:rPr>
              <a:t>Vendite</a:t>
            </a:r>
            <a:r>
              <a:rPr lang="en-US" sz="1200" dirty="0" smtClean="0">
                <a:solidFill>
                  <a:schemeClr val="accent1"/>
                </a:solidFill>
              </a:rPr>
              <a:t> a volume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Shape 663"/>
          <p:cNvSpPr txBox="1">
            <a:spLocks/>
          </p:cNvSpPr>
          <p:nvPr/>
        </p:nvSpPr>
        <p:spPr>
          <a:xfrm>
            <a:off x="4846390" y="1601985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/>
              <a:t>Vendite</a:t>
            </a:r>
            <a:r>
              <a:rPr lang="en-US" sz="1200" kern="0" dirty="0"/>
              <a:t> a </a:t>
            </a:r>
            <a:r>
              <a:rPr lang="en-US" sz="1200" kern="0" dirty="0" err="1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La fiction italiana e straniera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99935549"/>
              </p:ext>
            </p:extLst>
          </p:nvPr>
        </p:nvGraphicFramePr>
        <p:xfrm>
          <a:off x="288782" y="1873713"/>
          <a:ext cx="8672337" cy="465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16653272"/>
              </p:ext>
            </p:extLst>
          </p:nvPr>
        </p:nvGraphicFramePr>
        <p:xfrm>
          <a:off x="4713119" y="1873713"/>
          <a:ext cx="4248000" cy="442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663"/>
          <p:cNvSpPr txBox="1">
            <a:spLocks/>
          </p:cNvSpPr>
          <p:nvPr/>
        </p:nvSpPr>
        <p:spPr bwMode="auto">
          <a:xfrm>
            <a:off x="351670" y="1601985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err="1" smtClean="0">
                <a:solidFill>
                  <a:schemeClr val="accent1"/>
                </a:solidFill>
              </a:rPr>
              <a:t>Vendite</a:t>
            </a:r>
            <a:r>
              <a:rPr lang="en-US" sz="1200" dirty="0" smtClean="0">
                <a:solidFill>
                  <a:schemeClr val="accent1"/>
                </a:solidFill>
              </a:rPr>
              <a:t> a volume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Shape 663"/>
          <p:cNvSpPr txBox="1">
            <a:spLocks/>
          </p:cNvSpPr>
          <p:nvPr/>
        </p:nvSpPr>
        <p:spPr>
          <a:xfrm>
            <a:off x="4846390" y="1601985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/>
              <a:t>Vendite</a:t>
            </a:r>
            <a:r>
              <a:rPr lang="en-US" sz="1200" kern="0" dirty="0"/>
              <a:t> a </a:t>
            </a:r>
            <a:r>
              <a:rPr lang="en-US" sz="1200" kern="0" dirty="0" err="1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725" y="300892"/>
            <a:ext cx="8166100" cy="571500"/>
          </a:xfrm>
        </p:spPr>
        <p:txBody>
          <a:bodyPr/>
          <a:lstStyle/>
          <a:p>
            <a:r>
              <a:rPr lang="it-IT" dirty="0" smtClean="0"/>
              <a:t>La fiction italiana</a:t>
            </a:r>
            <a:r>
              <a:rPr lang="it-IT" dirty="0"/>
              <a:t> e straniera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5"/>
          </p:nvPr>
        </p:nvSpPr>
        <p:spPr>
          <a:xfrm>
            <a:off x="594360" y="904777"/>
            <a:ext cx="8160322" cy="315118"/>
          </a:xfrm>
        </p:spPr>
        <p:txBody>
          <a:bodyPr/>
          <a:lstStyle/>
          <a:p>
            <a:r>
              <a:rPr lang="it-IT" dirty="0" smtClean="0"/>
              <a:t>Contributi alla variazione</a:t>
            </a:r>
            <a:endParaRPr lang="it-IT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6040"/>
              </p:ext>
            </p:extLst>
          </p:nvPr>
        </p:nvGraphicFramePr>
        <p:xfrm>
          <a:off x="328165" y="1746857"/>
          <a:ext cx="8196740" cy="45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10974"/>
              </p:ext>
            </p:extLst>
          </p:nvPr>
        </p:nvGraphicFramePr>
        <p:xfrm>
          <a:off x="4879696" y="1746857"/>
          <a:ext cx="4158375" cy="45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hape 663"/>
          <p:cNvSpPr txBox="1">
            <a:spLocks/>
          </p:cNvSpPr>
          <p:nvPr/>
        </p:nvSpPr>
        <p:spPr bwMode="auto">
          <a:xfrm>
            <a:off x="351670" y="1325257"/>
            <a:ext cx="2260692" cy="2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00" tIns="0" rIns="121900" bIns="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5000"/>
              <a:buFont typeface="Arial" charset="0"/>
              <a:buNone/>
            </a:pPr>
            <a:r>
              <a:rPr lang="en-US" sz="1200" dirty="0" smtClean="0">
                <a:solidFill>
                  <a:schemeClr val="accent1"/>
                </a:solidFill>
              </a:rPr>
              <a:t>Volume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6" name="Shape 663"/>
          <p:cNvSpPr txBox="1">
            <a:spLocks/>
          </p:cNvSpPr>
          <p:nvPr/>
        </p:nvSpPr>
        <p:spPr>
          <a:xfrm>
            <a:off x="4846390" y="1325257"/>
            <a:ext cx="1970194" cy="238873"/>
          </a:xfrm>
          <a:prstGeom prst="rect">
            <a:avLst/>
          </a:prstGeom>
          <a:noFill/>
          <a:ln>
            <a:noFill/>
          </a:ln>
        </p:spPr>
        <p:txBody>
          <a:bodyPr lIns="121900" tIns="0" rIns="1219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667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2133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ct val="25000"/>
            </a:pPr>
            <a:r>
              <a:rPr lang="en-US" sz="1200" kern="0" dirty="0" err="1" smtClean="0"/>
              <a:t>Valore</a:t>
            </a:r>
            <a:r>
              <a:rPr lang="en-US" sz="1200" kern="0" dirty="0"/>
              <a:t>* 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213894" y="6532894"/>
            <a:ext cx="8540787" cy="3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50000"/>
              </a:spcBef>
              <a:buFont typeface="Arial" charset="0"/>
              <a:buNone/>
            </a:pPr>
            <a:r>
              <a:rPr lang="it-IT" sz="800" dirty="0" smtClean="0"/>
              <a:t>Periodi dal 02/01/2011 al 31/12/2016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8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Esclusa Gdo</a:t>
            </a:r>
            <a:endParaRPr lang="en-US" sz="800" dirty="0" smtClean="0"/>
          </a:p>
          <a:p>
            <a:pPr marL="114300" indent="0">
              <a:spcBef>
                <a:spcPct val="50000"/>
              </a:spcBef>
              <a:buFont typeface="Arial" charset="0"/>
              <a:buNone/>
            </a:pPr>
            <a:endParaRPr lang="en-US" sz="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Title1 xmlns="2e8c896f-fd84-491a-bb16-fb60357350f9">Presentations</TopicTitle1>
    <Area_x0020_of_x0020_Focus xmlns="019b310f-9766-4173-a406-d30f26a03c52" xsi:nil="true"/>
    <PublishingRollupImage xmlns="http://schemas.microsoft.com/sharepoint/v3">&lt;img alt="" src="/company/marketing/MktgImages/PowerPoint%20Template%202003.jpg" style="BORDER: 0px solid; "&gt;</PublishingRollupImage>
    <Region xmlns="2e8c896f-fd84-491a-bb16-fb60357350f9">*Global</Region>
    <Details xmlns="2e8c896f-fd84-491a-bb16-fb60357350f9" xsi:nil="true"/>
    <IconOverlay xmlns="http://schemas.microsoft.com/sharepoint/v4" xsi:nil="true"/>
    <FreshnessDate xmlns="2e8c896f-fd84-491a-bb16-fb60357350f9">2016-01-11T05:00:00+00:00</FreshnessDate>
    <PrimaryContact xmlns="2e8c896f-fd84-491a-bb16-fb60357350f9">
      <UserInfo>
        <DisplayName>Sepulveda, Dolores</DisplayName>
        <AccountId>48356</AccountId>
        <AccountType/>
      </UserInfo>
    </PrimaryContact>
    <Country xmlns="2e8c896f-fd84-491a-bb16-fb60357350f9">*Global</Country>
    <Yes-No xmlns="019b310f-9766-4173-a406-d30f26a03c52">false</Yes-N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5" ma:contentTypeDescription="Create a new document." ma:contentTypeScope="" ma:versionID="32de0c4947d3b84e7c61d679e0e62cf9">
  <xsd:schema xmlns:xsd="http://www.w3.org/2001/XMLSchema" xmlns:xs="http://www.w3.org/2001/XMLSchema" xmlns:p="http://schemas.microsoft.com/office/2006/metadata/properties" xmlns:ns1="http://schemas.microsoft.com/sharepoint/v3" xmlns:ns2="2e8c896f-fd84-491a-bb16-fb60357350f9" xmlns:ns3="http://schemas.microsoft.com/sharepoint/v4" xmlns:ns4="019b310f-9766-4173-a406-d30f26a03c52" targetNamespace="http://schemas.microsoft.com/office/2006/metadata/properties" ma:root="true" ma:fieldsID="7b93cd1787ab4e06b21d3f122f9c7d1b" ns1:_="" ns2:_="" ns3:_="" ns4:_="">
    <xsd:import namespace="http://schemas.microsoft.com/sharepoint/v3"/>
    <xsd:import namespace="2e8c896f-fd84-491a-bb16-fb60357350f9"/>
    <xsd:import namespace="http://schemas.microsoft.com/sharepoint/v4"/>
    <xsd:import namespace="019b310f-9766-4173-a406-d30f26a03c52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 minOccurs="0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  <xsd:element ref="ns3:IconOverlay" minOccurs="0"/>
                <xsd:element ref="ns4:Area_x0020_of_x0020_Focus" minOccurs="0"/>
                <xsd:element ref="ns4:Yes-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896f-fd84-491a-bb16-fb60357350f9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tails" ma:default="" ma:description="Description of the document if needed." ma:internalName="Details">
      <xsd:simpleType>
        <xsd:restriction base="dms:Note">
          <xsd:maxLength value="255"/>
        </xsd:restriction>
      </xsd:simpleType>
    </xsd:element>
    <xsd:element name="FreshnessDate" ma:index="3" nillable="true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SearchPeopleOnly="false" ma:SharePointGroup="0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RadioButtons" ma:internalName="Region">
      <xsd:simpleType>
        <xsd:restriction base="dms:Choice">
          <xsd:enumeration value="*Global"/>
          <xsd:enumeration value="AME"/>
          <xsd:enumeration value="Americas"/>
          <xsd:enumeration value="APMEA"/>
          <xsd:enumeration value="Europe"/>
          <xsd:enumeration value="Greater China"/>
          <xsd:enumeration value="India"/>
          <xsd:enumeration value="Latin America"/>
          <xsd:enumeration value="North America"/>
          <xsd:enumeration value="SEANAP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default="Presentations" ma:description="Please select the relevant topic for this document.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Guidelines"/>
          <xsd:enumeration value="Policies"/>
          <xsd:enumeration value="Presentations"/>
          <xsd:enumeration value="Business Cards"/>
          <xsd:enumeration value="Desktop"/>
          <xsd:enumeration value="Email Signature"/>
          <xsd:enumeration value="Stationery"/>
          <xsd:enumeration value="RFP Toolkit"/>
          <xsd:enumeration value="Presentations-Visual Checklist"/>
          <xsd:enumeration value="Social Media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b310f-9766-4173-a406-d30f26a03c52" elementFormDefault="qualified">
    <xsd:import namespace="http://schemas.microsoft.com/office/2006/documentManagement/types"/>
    <xsd:import namespace="http://schemas.microsoft.com/office/infopath/2007/PartnerControls"/>
    <xsd:element name="Area_x0020_of_x0020_Focus" ma:index="16" nillable="true" ma:displayName="Desktop Color" ma:description="ONLY if this is a Desktop item, please indicate the background color." ma:format="RadioButtons" ma:internalName="Area_x0020_of_x0020_Focus">
      <xsd:simpleType>
        <xsd:restriction base="dms:Choice">
          <xsd:enumeration value="Black"/>
          <xsd:enumeration value="White"/>
        </xsd:restriction>
      </xsd:simpleType>
    </xsd:element>
    <xsd:element name="Yes-No" ma:index="17" nillable="true" ma:displayName="Yes-No" ma:default="0" ma:description="Intranet team use only - please do not use." ma:internalName="Yes_x002d_N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C8347F-4152-47F0-92B7-2DDECE24A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8450B-B9CB-4239-848B-E35E99789E5E}">
  <ds:schemaRefs>
    <ds:schemaRef ds:uri="http://schemas.microsoft.com/office/infopath/2007/PartnerControls"/>
    <ds:schemaRef ds:uri="2e8c896f-fd84-491a-bb16-fb60357350f9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19b310f-9766-4173-a406-d30f26a03c52"/>
    <ds:schemaRef ds:uri="http://schemas.microsoft.com/sharepoint/v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ECD50F-46EB-4E4A-930E-EBF801B80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sharepoint/v4"/>
    <ds:schemaRef ds:uri="019b310f-9766-4173-a406-d30f26a03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2007-2010 Standard Template (1).potx</Template>
  <TotalTime>4882</TotalTime>
  <Words>330</Words>
  <Application>Microsoft Office PowerPoint</Application>
  <PresentationFormat>On-screen Show (4:3)</PresentationFormat>
  <Paragraphs>108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Nielsen Standard Texture 1</vt:lpstr>
      <vt:lpstr>La Narrativa italiana</vt:lpstr>
      <vt:lpstr>Il mercato italiano</vt:lpstr>
      <vt:lpstr>GLI ULTIMI TRE ANNI</vt:lpstr>
      <vt:lpstr>Il primo trimestre</vt:lpstr>
      <vt:lpstr>I macrosettori</vt:lpstr>
      <vt:lpstr>La fiction italiana</vt:lpstr>
      <vt:lpstr>La fiction negli anni</vt:lpstr>
      <vt:lpstr>La fiction italiana e straniera</vt:lpstr>
      <vt:lpstr>La fiction italiana e straniera</vt:lpstr>
      <vt:lpstr>La fiction italiana negli anni</vt:lpstr>
      <vt:lpstr>referenze e venduto medio</vt:lpstr>
      <vt:lpstr>referenze e venduto medio</vt:lpstr>
      <vt:lpstr>I sottogeneri negli anni</vt:lpstr>
      <vt:lpstr>La fiction negli anni</vt:lpstr>
      <vt:lpstr>Contributo alla crescita 2015 vs 2014</vt:lpstr>
      <vt:lpstr>Contributo alla crescita 2016 vs 2015</vt:lpstr>
      <vt:lpstr>PowerPoint Presentation</vt:lpstr>
    </vt:vector>
  </TitlesOfParts>
  <Company>The Nielsen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2007-2010 Standard Template</dc:title>
  <dc:creator>pantmi01</dc:creator>
  <cp:lastModifiedBy>Manzotti, Monica</cp:lastModifiedBy>
  <cp:revision>404</cp:revision>
  <dcterms:created xsi:type="dcterms:W3CDTF">2013-01-14T16:10:32Z</dcterms:created>
  <dcterms:modified xsi:type="dcterms:W3CDTF">2017-04-18T08:16:47Z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0x0101000538880B7CE533409105C259AF09F19A</vt:lpwstr>
  </property>
  <property fmtid="{D5CDD505-2E9C-101B-9397-08002B2CF9AE}" pid="6" name="TemplateUrl">
    <vt:lpwstr/>
  </property>
</Properties>
</file>